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Noto Sans KR"/>
      <p:regular r:id="rId36"/>
      <p:bold r:id="rId37"/>
    </p:embeddedFont>
    <p:embeddedFont>
      <p:font typeface="Noto Sans"/>
      <p:regular r:id="rId38"/>
      <p:bold r:id="rId39"/>
      <p:italic r:id="rId40"/>
      <p:boldItalic r:id="rId41"/>
    </p:embeddedFont>
    <p:embeddedFont>
      <p:font typeface="Noto Sans SemiBold"/>
      <p:regular r:id="rId42"/>
      <p:bold r:id="rId43"/>
      <p:italic r:id="rId44"/>
      <p:boldItalic r:id="rId45"/>
    </p:embeddedFont>
    <p:embeddedFont>
      <p:font typeface="DM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1">
          <p15:clr>
            <a:srgbClr val="747775"/>
          </p15:clr>
        </p15:guide>
        <p15:guide id="2" pos="2831">
          <p15:clr>
            <a:srgbClr val="747775"/>
          </p15:clr>
        </p15:guide>
        <p15:guide id="3" orient="horz" pos="29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260A97-D2D9-4BD1-B18E-3ECD7332412C}">
  <a:tblStyle styleId="{A9260A97-D2D9-4BD1-B18E-3ECD733241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1" orient="horz"/>
        <p:guide pos="2831"/>
        <p:guide pos="29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-italic.fntdata"/><Relationship Id="rId42" Type="http://schemas.openxmlformats.org/officeDocument/2006/relationships/font" Target="fonts/NotoSansSemiBold-regular.fntdata"/><Relationship Id="rId41" Type="http://schemas.openxmlformats.org/officeDocument/2006/relationships/font" Target="fonts/NotoSans-boldItalic.fntdata"/><Relationship Id="rId44" Type="http://schemas.openxmlformats.org/officeDocument/2006/relationships/font" Target="fonts/NotoSansSemiBold-italic.fntdata"/><Relationship Id="rId43" Type="http://schemas.openxmlformats.org/officeDocument/2006/relationships/font" Target="fonts/NotoSansSemiBold-bold.fntdata"/><Relationship Id="rId46" Type="http://schemas.openxmlformats.org/officeDocument/2006/relationships/font" Target="fonts/DMSans-regular.fntdata"/><Relationship Id="rId45" Type="http://schemas.openxmlformats.org/officeDocument/2006/relationships/font" Target="fonts/NotoSans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DMSans-italic.fntdata"/><Relationship Id="rId47" Type="http://schemas.openxmlformats.org/officeDocument/2006/relationships/font" Target="fonts/DMSans-bold.fntdata"/><Relationship Id="rId49" Type="http://schemas.openxmlformats.org/officeDocument/2006/relationships/font" Target="fonts/DM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NotoSansKR-bold.fntdata"/><Relationship Id="rId36" Type="http://schemas.openxmlformats.org/officeDocument/2006/relationships/font" Target="fonts/NotoSansKR-regular.fntdata"/><Relationship Id="rId39" Type="http://schemas.openxmlformats.org/officeDocument/2006/relationships/font" Target="fonts/NotoSans-bold.fntdata"/><Relationship Id="rId38" Type="http://schemas.openxmlformats.org/officeDocument/2006/relationships/font" Target="fonts/Noto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ebe9b99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ebe9b99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ef842a89e_3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ef842a89e_3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be9b99e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be9b99e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ef842a89e_3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ef842a89e_3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f09aabb9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3f09aabb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eca7be0e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eca7be0e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f1c1eabf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3f1c1eabf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f7d8d62d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f7d8d62d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f7d8d62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3f7d8d62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3f1c1eabf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3f1c1eabf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f7e0a63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3f7e0a63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ebe9b99e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ebe9b99e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f1c1eabfa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f1c1eabfa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3f1c1eabfa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3f1c1eabfa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3f1c1eabfa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3f1c1eabfa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3f1c1eabfa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3f1c1eabfa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3f1c1eabfa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3f1c1eabfa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eca7be0e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eca7be0e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3f1c1eabfa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3f1c1eabfa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3f1c1eabf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3f1c1eabf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3f1c1eabfa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3f1c1eabfa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3f1c1eabfa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3f1c1eabfa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ebe9b99e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ebe9b99e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f1c1eabf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f1c1eabf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ebe9b99e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ebe9b99e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eca7be0e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eca7be0e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eca7be0e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eca7be0e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ef842a89e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ef842a89e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1c1eabf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1c1eabf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4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44.png"/><Relationship Id="rId8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41.png"/><Relationship Id="rId7" Type="http://schemas.openxmlformats.org/officeDocument/2006/relationships/image" Target="../media/image24.png"/><Relationship Id="rId8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Relationship Id="rId7" Type="http://schemas.openxmlformats.org/officeDocument/2006/relationships/image" Target="../media/image37.png"/><Relationship Id="rId8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24.png"/><Relationship Id="rId7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5" Type="http://schemas.openxmlformats.org/officeDocument/2006/relationships/image" Target="../media/image64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Relationship Id="rId8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58.png"/><Relationship Id="rId5" Type="http://schemas.openxmlformats.org/officeDocument/2006/relationships/image" Target="../media/image62.png"/><Relationship Id="rId6" Type="http://schemas.openxmlformats.org/officeDocument/2006/relationships/image" Target="../media/image60.png"/><Relationship Id="rId7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66.png"/><Relationship Id="rId5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26825" y="2223825"/>
            <a:ext cx="2935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93939"/>
                </a:solidFill>
                <a:latin typeface="Noto Sans"/>
                <a:ea typeface="Noto Sans"/>
                <a:cs typeface="Noto Sans"/>
                <a:sym typeface="Noto Sans"/>
              </a:rPr>
              <a:t>화면설계서</a:t>
            </a:r>
            <a:endParaRPr b="1" sz="2900">
              <a:solidFill>
                <a:srgbClr val="39393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337275" y="1634850"/>
            <a:ext cx="2242800" cy="377100"/>
          </a:xfrm>
          <a:prstGeom prst="wedgeRoundRectCallout">
            <a:avLst>
              <a:gd fmla="val -6670" name="adj1"/>
              <a:gd fmla="val 78626" name="adj2"/>
              <a:gd fmla="val 0" name="adj3"/>
            </a:avLst>
          </a:prstGeom>
          <a:noFill/>
          <a:ln cap="flat" cmpd="sng" w="28575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D6C64"/>
                </a:solidFill>
                <a:latin typeface="Noto Sans"/>
                <a:ea typeface="Noto Sans"/>
                <a:cs typeface="Noto Sans"/>
                <a:sym typeface="Noto Sans"/>
              </a:rPr>
              <a:t>BreadScanso</a:t>
            </a:r>
            <a:endParaRPr sz="1600">
              <a:solidFill>
                <a:srgbClr val="6D6C64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SCREEN SPECIFICATION</a:t>
            </a:r>
            <a:endParaRPr b="1" sz="7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PLAYDATA 36기 애널리스트</a:t>
            </a:r>
            <a:endParaRPr b="1" sz="7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매장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27" name="Google Shape;227;p22"/>
          <p:cNvGraphicFramePr/>
          <p:nvPr/>
        </p:nvGraphicFramePr>
        <p:xfrm>
          <a:off x="5402275" y="53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486275"/>
                <a:gridCol w="2636600"/>
              </a:tblGrid>
              <a:tr h="373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DBDBDB"/>
                    </a:solidFill>
                  </a:tcPr>
                </a:tc>
                <a:tc hMerge="1"/>
              </a:tr>
              <a:tr h="7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매출에 대한 그래프와 AI챗봇을 이용할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그래프 : 기간별, 제품별/ 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AI챗봇 :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매니저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용 AI챗봇 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60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재고 및 재료에 대한 수량확인, 신규등록, 수정, 삭제를 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(페이지당 - 10개 표시)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7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메뉴에 대한 신규등록, 수정, 삭제, 메뉴학습을 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매장의 결제내역을 확인할 수 있음</a:t>
                      </a:r>
                      <a:b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(페이지당 - 10개 표시)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46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매장의 결제내역을 확인할 수 있음</a:t>
                      </a:r>
                      <a:b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(페이지당 - 10개 표시)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46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가입한 회원들의 정보를 볼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(수정, 삭제, 신규가입 가능)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60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홈화면수정, 브랜드소개, 매장안내, 이벤트, 커뮤니티(공지사항/Q&amp;A), 매장정보을 수정할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228" name="Google Shape;228;p22" title="스크린샷 2025-03-11 114142.png"/>
          <p:cNvPicPr preferRelativeResize="0"/>
          <p:nvPr/>
        </p:nvPicPr>
        <p:blipFill rotWithShape="1">
          <a:blip r:embed="rId4">
            <a:alphaModFix/>
          </a:blip>
          <a:srcRect b="0" l="0" r="2171" t="0"/>
          <a:stretch/>
        </p:blipFill>
        <p:spPr>
          <a:xfrm>
            <a:off x="611819" y="1323725"/>
            <a:ext cx="4743131" cy="209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/>
          <p:nvPr/>
        </p:nvSpPr>
        <p:spPr>
          <a:xfrm>
            <a:off x="922213" y="2088927"/>
            <a:ext cx="165600" cy="1668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0" name="Google Shape;230;p22"/>
          <p:cNvSpPr txBox="1"/>
          <p:nvPr/>
        </p:nvSpPr>
        <p:spPr>
          <a:xfrm>
            <a:off x="878124" y="2083901"/>
            <a:ext cx="253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632140" y="1965643"/>
            <a:ext cx="165600" cy="1668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2" name="Google Shape;232;p22"/>
          <p:cNvSpPr txBox="1"/>
          <p:nvPr/>
        </p:nvSpPr>
        <p:spPr>
          <a:xfrm>
            <a:off x="588051" y="1960617"/>
            <a:ext cx="253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3" name="Google Shape;233;p22"/>
          <p:cNvSpPr/>
          <p:nvPr/>
        </p:nvSpPr>
        <p:spPr>
          <a:xfrm>
            <a:off x="628874" y="2222847"/>
            <a:ext cx="165600" cy="1668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4" name="Google Shape;234;p22"/>
          <p:cNvSpPr txBox="1"/>
          <p:nvPr/>
        </p:nvSpPr>
        <p:spPr>
          <a:xfrm>
            <a:off x="588040" y="2217821"/>
            <a:ext cx="253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3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886050" y="2331060"/>
            <a:ext cx="165600" cy="1668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6" name="Google Shape;236;p22"/>
          <p:cNvSpPr txBox="1"/>
          <p:nvPr/>
        </p:nvSpPr>
        <p:spPr>
          <a:xfrm>
            <a:off x="841961" y="2326034"/>
            <a:ext cx="253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4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623874" y="2446310"/>
            <a:ext cx="165600" cy="1668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8" name="Google Shape;238;p22"/>
          <p:cNvSpPr txBox="1"/>
          <p:nvPr/>
        </p:nvSpPr>
        <p:spPr>
          <a:xfrm>
            <a:off x="584774" y="2441284"/>
            <a:ext cx="253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5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915806" y="2573193"/>
            <a:ext cx="165600" cy="1668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40" name="Google Shape;240;p22"/>
          <p:cNvSpPr txBox="1"/>
          <p:nvPr/>
        </p:nvSpPr>
        <p:spPr>
          <a:xfrm>
            <a:off x="878113" y="2568167"/>
            <a:ext cx="253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6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/>
          <p:nvPr/>
        </p:nvSpPr>
        <p:spPr>
          <a:xfrm>
            <a:off x="3674975" y="453320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매장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47" name="Google Shape;247;p23"/>
          <p:cNvGraphicFramePr/>
          <p:nvPr/>
        </p:nvGraphicFramePr>
        <p:xfrm>
          <a:off x="6156975" y="125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매출정보가 10일 이하일 시 막대그래프로 일자별 매출액과 판매량 TOP5를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1-1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매출정보가 10일 이상일 시 꺽은선그래프로 일자별 매출액을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원하는 기간을 설정하여 해당 기간의 매출액과 판매량 TOP5의 제품을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원하는 기간을 설정한 후 제품을 선택하면 설정한 기간동안의 제품 판매량을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8" name="Google Shape;248;p23" title="스크린샷 2025-03-11 082459.png"/>
          <p:cNvPicPr preferRelativeResize="0"/>
          <p:nvPr/>
        </p:nvPicPr>
        <p:blipFill rotWithShape="1">
          <a:blip r:embed="rId4">
            <a:alphaModFix/>
          </a:blip>
          <a:srcRect b="11229" l="0" r="84226" t="0"/>
          <a:stretch/>
        </p:blipFill>
        <p:spPr>
          <a:xfrm>
            <a:off x="808000" y="580575"/>
            <a:ext cx="750676" cy="19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/>
          <p:nvPr/>
        </p:nvSpPr>
        <p:spPr>
          <a:xfrm>
            <a:off x="808000" y="1182125"/>
            <a:ext cx="550800" cy="30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914750" y="1309200"/>
            <a:ext cx="154500" cy="9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3" title="스크린샷 2025-03-11 00480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4539" y="2202281"/>
            <a:ext cx="2682598" cy="124664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3"/>
          <p:cNvSpPr/>
          <p:nvPr/>
        </p:nvSpPr>
        <p:spPr>
          <a:xfrm>
            <a:off x="3200400" y="2095051"/>
            <a:ext cx="2735100" cy="1353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3" title="스크린샷 2025-03-11 004835.png"/>
          <p:cNvPicPr preferRelativeResize="0"/>
          <p:nvPr/>
        </p:nvPicPr>
        <p:blipFill rotWithShape="1">
          <a:blip r:embed="rId6">
            <a:alphaModFix/>
          </a:blip>
          <a:srcRect b="0" l="0" r="34597" t="0"/>
          <a:stretch/>
        </p:blipFill>
        <p:spPr>
          <a:xfrm>
            <a:off x="2082871" y="3535036"/>
            <a:ext cx="1909962" cy="114298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/>
          <p:nvPr/>
        </p:nvSpPr>
        <p:spPr>
          <a:xfrm>
            <a:off x="1951300" y="3502500"/>
            <a:ext cx="2184000" cy="117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3284542" y="2193663"/>
            <a:ext cx="789600" cy="19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2035103" y="3535034"/>
            <a:ext cx="951900" cy="177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 txBox="1"/>
          <p:nvPr/>
        </p:nvSpPr>
        <p:spPr>
          <a:xfrm>
            <a:off x="6474913" y="961575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매출정보-그래프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8" name="Google Shape;258;p23" title="스크린샷 2025-03-11 082459.png"/>
          <p:cNvPicPr preferRelativeResize="0"/>
          <p:nvPr/>
        </p:nvPicPr>
        <p:blipFill rotWithShape="1">
          <a:blip r:embed="rId4">
            <a:alphaModFix/>
          </a:blip>
          <a:srcRect b="14758" l="15948" r="7193" t="16242"/>
          <a:stretch/>
        </p:blipFill>
        <p:spPr>
          <a:xfrm>
            <a:off x="1677598" y="857637"/>
            <a:ext cx="2866822" cy="1175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 title="스크린샷 2025-03-11 082459.png"/>
          <p:cNvPicPr preferRelativeResize="0"/>
          <p:nvPr/>
        </p:nvPicPr>
        <p:blipFill rotWithShape="1">
          <a:blip r:embed="rId4">
            <a:alphaModFix/>
          </a:blip>
          <a:srcRect b="86870" l="84151" r="1422" t="0"/>
          <a:stretch/>
        </p:blipFill>
        <p:spPr>
          <a:xfrm>
            <a:off x="4061739" y="787125"/>
            <a:ext cx="538132" cy="2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/>
          <p:nvPr/>
        </p:nvSpPr>
        <p:spPr>
          <a:xfrm>
            <a:off x="1467637" y="83751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1" name="Google Shape;261;p23"/>
          <p:cNvSpPr txBox="1"/>
          <p:nvPr/>
        </p:nvSpPr>
        <p:spPr>
          <a:xfrm>
            <a:off x="1453023" y="83753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1569850" y="826884"/>
            <a:ext cx="3082500" cy="123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3" title="스크린샷 2025-03-11 11271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988" y="2148700"/>
            <a:ext cx="2183925" cy="13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3"/>
          <p:cNvSpPr/>
          <p:nvPr/>
        </p:nvSpPr>
        <p:spPr>
          <a:xfrm>
            <a:off x="728675" y="2100800"/>
            <a:ext cx="2274900" cy="1353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840300" y="2156050"/>
            <a:ext cx="1313700" cy="143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649262" y="206406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7" name="Google Shape;267;p23"/>
          <p:cNvSpPr txBox="1"/>
          <p:nvPr/>
        </p:nvSpPr>
        <p:spPr>
          <a:xfrm>
            <a:off x="554825" y="2064075"/>
            <a:ext cx="441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1-1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3090362" y="206406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9" name="Google Shape;269;p23"/>
          <p:cNvSpPr txBox="1"/>
          <p:nvPr/>
        </p:nvSpPr>
        <p:spPr>
          <a:xfrm>
            <a:off x="3075748" y="206408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1834537" y="345469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1" name="Google Shape;271;p23"/>
          <p:cNvSpPr txBox="1"/>
          <p:nvPr/>
        </p:nvSpPr>
        <p:spPr>
          <a:xfrm>
            <a:off x="1819923" y="345471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3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매장페이지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78" name="Google Shape;278;p24"/>
          <p:cNvGraphicFramePr/>
          <p:nvPr/>
        </p:nvGraphicFramePr>
        <p:xfrm>
          <a:off x="6536050" y="17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590900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궁금한 내용을 작성하여 ▶️버튼을 눌러 AI챗봇에게 질문할 수 있음 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(매출, 재고, 판매, 회원, 미래 전략, 일상 관련 등 질문 가능)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입력한 질문에 대해 AI챗봇이 답변을 해주어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79" name="Google Shape;279;p24"/>
          <p:cNvSpPr txBox="1"/>
          <p:nvPr/>
        </p:nvSpPr>
        <p:spPr>
          <a:xfrm>
            <a:off x="6703513" y="1342575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매출정보-AI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챗봇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0" name="Google Shape;280;p24" title="스크린샷 2025-03-11 082459.png"/>
          <p:cNvPicPr preferRelativeResize="0"/>
          <p:nvPr/>
        </p:nvPicPr>
        <p:blipFill rotWithShape="1">
          <a:blip r:embed="rId4">
            <a:alphaModFix/>
          </a:blip>
          <a:srcRect b="86870" l="84151" r="1422" t="0"/>
          <a:stretch/>
        </p:blipFill>
        <p:spPr>
          <a:xfrm>
            <a:off x="5689939" y="684525"/>
            <a:ext cx="538132" cy="223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712175" y="572300"/>
            <a:ext cx="750676" cy="1532725"/>
            <a:chOff x="808000" y="580575"/>
            <a:chExt cx="750676" cy="1532725"/>
          </a:xfrm>
        </p:grpSpPr>
        <p:sp>
          <p:nvSpPr>
            <p:cNvPr id="282" name="Google Shape;282;p24"/>
            <p:cNvSpPr/>
            <p:nvPr/>
          </p:nvSpPr>
          <p:spPr>
            <a:xfrm>
              <a:off x="914750" y="1385400"/>
              <a:ext cx="154500" cy="94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3" name="Google Shape;283;p24" title="스크린샷 2025-03-11 082459.png"/>
            <p:cNvPicPr preferRelativeResize="0"/>
            <p:nvPr/>
          </p:nvPicPr>
          <p:blipFill rotWithShape="1">
            <a:blip r:embed="rId4">
              <a:alphaModFix/>
            </a:blip>
            <a:srcRect b="30915" l="0" r="84226" t="0"/>
            <a:stretch/>
          </p:blipFill>
          <p:spPr>
            <a:xfrm>
              <a:off x="808000" y="580575"/>
              <a:ext cx="750676" cy="153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24"/>
            <p:cNvSpPr/>
            <p:nvPr/>
          </p:nvSpPr>
          <p:spPr>
            <a:xfrm>
              <a:off x="808000" y="1182125"/>
              <a:ext cx="550800" cy="308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909975" y="1385400"/>
              <a:ext cx="154500" cy="94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4"/>
          <p:cNvSpPr/>
          <p:nvPr/>
        </p:nvSpPr>
        <p:spPr>
          <a:xfrm>
            <a:off x="1678200" y="778775"/>
            <a:ext cx="4549800" cy="375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24"/>
          <p:cNvGrpSpPr/>
          <p:nvPr/>
        </p:nvGrpSpPr>
        <p:grpSpPr>
          <a:xfrm>
            <a:off x="1888928" y="907950"/>
            <a:ext cx="4175763" cy="3547371"/>
            <a:chOff x="1060050" y="5379275"/>
            <a:chExt cx="5168024" cy="2788375"/>
          </a:xfrm>
        </p:grpSpPr>
        <p:pic>
          <p:nvPicPr>
            <p:cNvPr id="288" name="Google Shape;288;p24"/>
            <p:cNvPicPr preferRelativeResize="0"/>
            <p:nvPr/>
          </p:nvPicPr>
          <p:blipFill rotWithShape="1">
            <a:blip r:embed="rId5">
              <a:alphaModFix/>
            </a:blip>
            <a:srcRect b="0" l="1273" r="0" t="0"/>
            <a:stretch/>
          </p:blipFill>
          <p:spPr>
            <a:xfrm>
              <a:off x="1060050" y="5379275"/>
              <a:ext cx="5168024" cy="1762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4"/>
            <p:cNvPicPr preferRelativeResize="0"/>
            <p:nvPr/>
          </p:nvPicPr>
          <p:blipFill rotWithShape="1">
            <a:blip r:embed="rId6">
              <a:alphaModFix/>
            </a:blip>
            <a:srcRect b="0" l="0" r="0" t="21228"/>
            <a:stretch/>
          </p:blipFill>
          <p:spPr>
            <a:xfrm>
              <a:off x="1060050" y="6864758"/>
              <a:ext cx="5121778" cy="1302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24"/>
          <p:cNvSpPr/>
          <p:nvPr/>
        </p:nvSpPr>
        <p:spPr>
          <a:xfrm>
            <a:off x="1903537" y="407326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1" name="Google Shape;291;p24"/>
          <p:cNvSpPr txBox="1"/>
          <p:nvPr/>
        </p:nvSpPr>
        <p:spPr>
          <a:xfrm>
            <a:off x="1888923" y="407328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1903537" y="136776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3" name="Google Shape;293;p24"/>
          <p:cNvSpPr txBox="1"/>
          <p:nvPr/>
        </p:nvSpPr>
        <p:spPr>
          <a:xfrm>
            <a:off x="1888923" y="136778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/>
        </p:nvSpPr>
        <p:spPr>
          <a:xfrm>
            <a:off x="3674975" y="45205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매장페이지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00" name="Google Shape;300;p25"/>
          <p:cNvGraphicFramePr/>
          <p:nvPr/>
        </p:nvGraphicFramePr>
        <p:xfrm>
          <a:off x="6431900" y="74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7385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제품들의 재고를 목록으로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제품명, 매장, 카테고리, 재고수량, 관리(수정)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(페이지당 10개 표시)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해당 제품의 ‘수정’ 버튼을 누르면 제품의 재고 값을 모달로 수정할 수 있음 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재료를 목록으로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재료명, 매장, 재고수량, 관리(수정)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(페이지당 10개 표시)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해당 재료의 ‘수정’ 버튼을 클릭하면 재료의 재료명, 매장, 재고수량을 모달로 수정할 수 있음 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‘신규등록’ 버튼을 클릭하면 모달로 등록할 수 있음(재료명, 매장, 재고수량)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01" name="Google Shape;301;p25"/>
          <p:cNvSpPr txBox="1"/>
          <p:nvPr/>
        </p:nvSpPr>
        <p:spPr>
          <a:xfrm>
            <a:off x="6698188" y="477288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재고정보-제품/재료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02" name="Google Shape;302;p25" title="스크린샷 2025-03-11 005004.png"/>
          <p:cNvPicPr preferRelativeResize="0"/>
          <p:nvPr/>
        </p:nvPicPr>
        <p:blipFill rotWithShape="1">
          <a:blip r:embed="rId4">
            <a:alphaModFix/>
          </a:blip>
          <a:srcRect b="0" l="12460" r="11517" t="0"/>
          <a:stretch/>
        </p:blipFill>
        <p:spPr>
          <a:xfrm>
            <a:off x="3419100" y="2772575"/>
            <a:ext cx="2421127" cy="172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5"/>
          <p:cNvGrpSpPr/>
          <p:nvPr/>
        </p:nvGrpSpPr>
        <p:grpSpPr>
          <a:xfrm>
            <a:off x="703983" y="571509"/>
            <a:ext cx="728008" cy="1569097"/>
            <a:chOff x="753625" y="635913"/>
            <a:chExt cx="751299" cy="1593800"/>
          </a:xfrm>
        </p:grpSpPr>
        <p:pic>
          <p:nvPicPr>
            <p:cNvPr id="304" name="Google Shape;304;p25" title="스크린샷 2025-03-11 004950.png"/>
            <p:cNvPicPr preferRelativeResize="0"/>
            <p:nvPr/>
          </p:nvPicPr>
          <p:blipFill rotWithShape="1">
            <a:blip r:embed="rId5">
              <a:alphaModFix/>
            </a:blip>
            <a:srcRect b="46663" l="378" r="87895" t="881"/>
            <a:stretch/>
          </p:blipFill>
          <p:spPr>
            <a:xfrm>
              <a:off x="777725" y="635913"/>
              <a:ext cx="727199" cy="159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5"/>
            <p:cNvSpPr/>
            <p:nvPr/>
          </p:nvSpPr>
          <p:spPr>
            <a:xfrm flipH="1">
              <a:off x="753625" y="1382650"/>
              <a:ext cx="538200" cy="33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5"/>
          <p:cNvGrpSpPr/>
          <p:nvPr/>
        </p:nvGrpSpPr>
        <p:grpSpPr>
          <a:xfrm>
            <a:off x="1547200" y="1037775"/>
            <a:ext cx="2312760" cy="1470111"/>
            <a:chOff x="1547200" y="1037775"/>
            <a:chExt cx="2312760" cy="1470111"/>
          </a:xfrm>
        </p:grpSpPr>
        <p:pic>
          <p:nvPicPr>
            <p:cNvPr id="307" name="Google Shape;307;p25" title="스크린샷 2025-03-11 004935.png"/>
            <p:cNvPicPr preferRelativeResize="0"/>
            <p:nvPr/>
          </p:nvPicPr>
          <p:blipFill rotWithShape="1">
            <a:blip r:embed="rId6">
              <a:alphaModFix/>
            </a:blip>
            <a:srcRect b="0" l="11557" r="10663" t="12975"/>
            <a:stretch/>
          </p:blipFill>
          <p:spPr>
            <a:xfrm>
              <a:off x="1547200" y="1138787"/>
              <a:ext cx="2312760" cy="136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25" title="스크린샷 2025-03-11 082459.png"/>
            <p:cNvPicPr preferRelativeResize="0"/>
            <p:nvPr/>
          </p:nvPicPr>
          <p:blipFill rotWithShape="1">
            <a:blip r:embed="rId7">
              <a:alphaModFix/>
            </a:blip>
            <a:srcRect b="86870" l="84151" r="1422" t="0"/>
            <a:stretch/>
          </p:blipFill>
          <p:spPr>
            <a:xfrm>
              <a:off x="3395630" y="1037775"/>
              <a:ext cx="422343" cy="175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" name="Google Shape;309;p25" title="스크린샷 2025-03-11 004950.png"/>
          <p:cNvPicPr preferRelativeResize="0"/>
          <p:nvPr/>
        </p:nvPicPr>
        <p:blipFill rotWithShape="1">
          <a:blip r:embed="rId5">
            <a:alphaModFix/>
          </a:blip>
          <a:srcRect b="35090" l="22471" r="23038" t="0"/>
          <a:stretch/>
        </p:blipFill>
        <p:spPr>
          <a:xfrm>
            <a:off x="4041625" y="1024264"/>
            <a:ext cx="2312751" cy="1435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25"/>
          <p:cNvGrpSpPr/>
          <p:nvPr/>
        </p:nvGrpSpPr>
        <p:grpSpPr>
          <a:xfrm>
            <a:off x="829213" y="2804250"/>
            <a:ext cx="2421126" cy="1563174"/>
            <a:chOff x="1438813" y="2728050"/>
            <a:chExt cx="2421126" cy="1563174"/>
          </a:xfrm>
        </p:grpSpPr>
        <p:pic>
          <p:nvPicPr>
            <p:cNvPr id="311" name="Google Shape;311;p25" title="스크린샷 2025-03-11 004958.png"/>
            <p:cNvPicPr preferRelativeResize="0"/>
            <p:nvPr/>
          </p:nvPicPr>
          <p:blipFill rotWithShape="1">
            <a:blip r:embed="rId8">
              <a:alphaModFix/>
            </a:blip>
            <a:srcRect b="0" l="12544" r="10354" t="12157"/>
            <a:stretch/>
          </p:blipFill>
          <p:spPr>
            <a:xfrm>
              <a:off x="1438813" y="2779625"/>
              <a:ext cx="2421126" cy="1511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5" title="스크린샷 2025-03-11 082459.png"/>
            <p:cNvPicPr preferRelativeResize="0"/>
            <p:nvPr/>
          </p:nvPicPr>
          <p:blipFill rotWithShape="1">
            <a:blip r:embed="rId7">
              <a:alphaModFix/>
            </a:blip>
            <a:srcRect b="86870" l="84151" r="1422" t="0"/>
            <a:stretch/>
          </p:blipFill>
          <p:spPr>
            <a:xfrm>
              <a:off x="3374255" y="2728050"/>
              <a:ext cx="422343" cy="1755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13" name="Google Shape;313;p25"/>
          <p:cNvCxnSpPr/>
          <p:nvPr/>
        </p:nvCxnSpPr>
        <p:spPr>
          <a:xfrm flipH="1" rot="10800000">
            <a:off x="830000" y="2578675"/>
            <a:ext cx="5525100" cy="240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4" name="Google Shape;314;p25" title="스크린샷 2025-03-11 004950.png"/>
          <p:cNvPicPr preferRelativeResize="0"/>
          <p:nvPr/>
        </p:nvPicPr>
        <p:blipFill rotWithShape="1">
          <a:blip r:embed="rId5">
            <a:alphaModFix/>
          </a:blip>
          <a:srcRect b="80885" l="37887" r="37684" t="0"/>
          <a:stretch/>
        </p:blipFill>
        <p:spPr>
          <a:xfrm>
            <a:off x="4221054" y="1227138"/>
            <a:ext cx="2121376" cy="865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5"/>
          <p:cNvSpPr/>
          <p:nvPr/>
        </p:nvSpPr>
        <p:spPr>
          <a:xfrm flipH="1">
            <a:off x="4233865" y="1227155"/>
            <a:ext cx="2071800" cy="84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25"/>
          <p:cNvCxnSpPr/>
          <p:nvPr/>
        </p:nvCxnSpPr>
        <p:spPr>
          <a:xfrm flipH="1" rot="-5400000">
            <a:off x="5673100" y="1158550"/>
            <a:ext cx="261300" cy="182100"/>
          </a:xfrm>
          <a:prstGeom prst="curvedConnector3">
            <a:avLst>
              <a:gd fmla="val 9472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317" name="Google Shape;317;p25" title="스크린샷 2025-03-11 005004.png"/>
          <p:cNvPicPr preferRelativeResize="0"/>
          <p:nvPr/>
        </p:nvPicPr>
        <p:blipFill rotWithShape="1">
          <a:blip r:embed="rId4">
            <a:alphaModFix/>
          </a:blip>
          <a:srcRect b="56958" l="38122" r="38857" t="2842"/>
          <a:stretch/>
        </p:blipFill>
        <p:spPr>
          <a:xfrm>
            <a:off x="4884150" y="2752952"/>
            <a:ext cx="1378653" cy="130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/>
          <p:nvPr/>
        </p:nvSpPr>
        <p:spPr>
          <a:xfrm flipH="1">
            <a:off x="4884250" y="2724625"/>
            <a:ext cx="1404300" cy="132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25"/>
          <p:cNvCxnSpPr/>
          <p:nvPr/>
        </p:nvCxnSpPr>
        <p:spPr>
          <a:xfrm>
            <a:off x="3722500" y="1542500"/>
            <a:ext cx="502500" cy="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25"/>
          <p:cNvCxnSpPr/>
          <p:nvPr/>
        </p:nvCxnSpPr>
        <p:spPr>
          <a:xfrm flipH="1" rot="10800000">
            <a:off x="3069850" y="2973875"/>
            <a:ext cx="1157700" cy="30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25"/>
          <p:cNvSpPr/>
          <p:nvPr/>
        </p:nvSpPr>
        <p:spPr>
          <a:xfrm>
            <a:off x="2375587" y="102426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2" name="Google Shape;322;p25"/>
          <p:cNvSpPr txBox="1"/>
          <p:nvPr/>
        </p:nvSpPr>
        <p:spPr>
          <a:xfrm>
            <a:off x="2360973" y="102428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4142137" y="11714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4" name="Google Shape;324;p25"/>
          <p:cNvSpPr txBox="1"/>
          <p:nvPr/>
        </p:nvSpPr>
        <p:spPr>
          <a:xfrm>
            <a:off x="4127523" y="11714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25" name="Google Shape;325;p25"/>
          <p:cNvSpPr/>
          <p:nvPr/>
        </p:nvSpPr>
        <p:spPr>
          <a:xfrm>
            <a:off x="1653387" y="272461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6" name="Google Shape;326;p25"/>
          <p:cNvSpPr txBox="1"/>
          <p:nvPr/>
        </p:nvSpPr>
        <p:spPr>
          <a:xfrm>
            <a:off x="1638773" y="272463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3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27" name="Google Shape;327;p25" title="스크린샷 2025-03-11 005014.png"/>
          <p:cNvPicPr preferRelativeResize="0"/>
          <p:nvPr/>
        </p:nvPicPr>
        <p:blipFill rotWithShape="1">
          <a:blip r:embed="rId9">
            <a:alphaModFix/>
          </a:blip>
          <a:srcRect b="10838" l="11598" r="11537" t="18828"/>
          <a:stretch/>
        </p:blipFill>
        <p:spPr>
          <a:xfrm>
            <a:off x="3421750" y="3820138"/>
            <a:ext cx="1561201" cy="48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5"/>
          <p:cNvCxnSpPr>
            <a:endCxn id="327" idx="1"/>
          </p:cNvCxnSpPr>
          <p:nvPr/>
        </p:nvCxnSpPr>
        <p:spPr>
          <a:xfrm flipH="1" rot="10800000">
            <a:off x="3185050" y="4063963"/>
            <a:ext cx="236700" cy="225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25"/>
          <p:cNvSpPr/>
          <p:nvPr/>
        </p:nvSpPr>
        <p:spPr>
          <a:xfrm flipH="1">
            <a:off x="3419100" y="3811375"/>
            <a:ext cx="1561200" cy="49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4167325" y="2696804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31" name="Google Shape;331;p25"/>
          <p:cNvSpPr txBox="1"/>
          <p:nvPr/>
        </p:nvSpPr>
        <p:spPr>
          <a:xfrm>
            <a:off x="4145411" y="2696822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4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32" name="Google Shape;332;p25"/>
          <p:cNvSpPr/>
          <p:nvPr/>
        </p:nvSpPr>
        <p:spPr>
          <a:xfrm>
            <a:off x="3875262" y="366486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33" name="Google Shape;333;p25"/>
          <p:cNvSpPr txBox="1"/>
          <p:nvPr/>
        </p:nvSpPr>
        <p:spPr>
          <a:xfrm>
            <a:off x="3860648" y="366488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5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334" name="Google Shape;334;p25"/>
          <p:cNvCxnSpPr/>
          <p:nvPr/>
        </p:nvCxnSpPr>
        <p:spPr>
          <a:xfrm flipH="1" rot="10800000">
            <a:off x="4629200" y="2872800"/>
            <a:ext cx="289500" cy="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"/>
          <p:cNvSpPr txBox="1"/>
          <p:nvPr/>
        </p:nvSpPr>
        <p:spPr>
          <a:xfrm>
            <a:off x="3674975" y="45205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26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매장페이지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41" name="Google Shape;341;p26"/>
          <p:cNvGraphicFramePr/>
          <p:nvPr/>
        </p:nvGraphicFramePr>
        <p:xfrm>
          <a:off x="6080775" y="87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매장의 메뉴에 대한 정보들을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(페이지당 10개 표시)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목록에서 행 컬럼을 클릭하면 해당 메뉴의 상세페이지를 볼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(수정, 삭제, 학습, 목록 버튼이 있어 클릭하면 해당 기능의 페이지로 이동)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등록되어있는 메뉴의 정보를 수정할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(수정 후 저장을 클릭하면 저장되어 웹페이지에도 반영됨)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신메뉴를 등록할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(이미지, Tag(Best, New, 노출중), 제품명, 카테고리, 제품설명, 영양정보, 알레르기정보, 기타, 원가, 판매가를 작성하여 ‘저장’을 클릭하면 저장이 가능하며, 웹페이지에도 반영됨)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2" name="Google Shape;342;p26" title="스크린샷 2025-03-11 005109.png"/>
          <p:cNvPicPr preferRelativeResize="0"/>
          <p:nvPr/>
        </p:nvPicPr>
        <p:blipFill rotWithShape="1">
          <a:blip r:embed="rId4">
            <a:alphaModFix/>
          </a:blip>
          <a:srcRect b="0" l="14759" r="16719" t="10674"/>
          <a:stretch/>
        </p:blipFill>
        <p:spPr>
          <a:xfrm>
            <a:off x="1216200" y="2310425"/>
            <a:ext cx="2176174" cy="227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 title="스크린샷 2025-03-11 005057.png"/>
          <p:cNvPicPr preferRelativeResize="0"/>
          <p:nvPr/>
        </p:nvPicPr>
        <p:blipFill rotWithShape="1">
          <a:blip r:embed="rId5">
            <a:alphaModFix/>
          </a:blip>
          <a:srcRect b="4568" l="14626" r="9981" t="13998"/>
          <a:stretch/>
        </p:blipFill>
        <p:spPr>
          <a:xfrm>
            <a:off x="4146325" y="924200"/>
            <a:ext cx="1834900" cy="118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 title="스크린샷 2025-03-11 005046.png"/>
          <p:cNvPicPr preferRelativeResize="0"/>
          <p:nvPr/>
        </p:nvPicPr>
        <p:blipFill rotWithShape="1">
          <a:blip r:embed="rId6">
            <a:alphaModFix/>
          </a:blip>
          <a:srcRect b="0" l="17781" r="9995" t="11433"/>
          <a:stretch/>
        </p:blipFill>
        <p:spPr>
          <a:xfrm>
            <a:off x="3765700" y="2352225"/>
            <a:ext cx="2116000" cy="21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 txBox="1"/>
          <p:nvPr/>
        </p:nvSpPr>
        <p:spPr>
          <a:xfrm>
            <a:off x="6398700" y="587638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메뉴관리-수정/등록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46" name="Google Shape;346;p26"/>
          <p:cNvGrpSpPr/>
          <p:nvPr/>
        </p:nvGrpSpPr>
        <p:grpSpPr>
          <a:xfrm>
            <a:off x="707500" y="587650"/>
            <a:ext cx="687602" cy="1470101"/>
            <a:chOff x="707500" y="587650"/>
            <a:chExt cx="687602" cy="1470101"/>
          </a:xfrm>
        </p:grpSpPr>
        <p:pic>
          <p:nvPicPr>
            <p:cNvPr id="347" name="Google Shape;347;p26" title="스크린샷 2025-03-11 005029.png"/>
            <p:cNvPicPr preferRelativeResize="0"/>
            <p:nvPr/>
          </p:nvPicPr>
          <p:blipFill rotWithShape="1">
            <a:blip r:embed="rId7">
              <a:alphaModFix/>
            </a:blip>
            <a:srcRect b="50256" l="241" r="88109" t="0"/>
            <a:stretch/>
          </p:blipFill>
          <p:spPr>
            <a:xfrm>
              <a:off x="721475" y="587650"/>
              <a:ext cx="673627" cy="14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26"/>
            <p:cNvSpPr/>
            <p:nvPr/>
          </p:nvSpPr>
          <p:spPr>
            <a:xfrm flipH="1">
              <a:off x="707500" y="1471748"/>
              <a:ext cx="521400" cy="126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1490868" y="722147"/>
            <a:ext cx="2655454" cy="1374962"/>
            <a:chOff x="2317150" y="1234925"/>
            <a:chExt cx="2910725" cy="2071349"/>
          </a:xfrm>
        </p:grpSpPr>
        <p:pic>
          <p:nvPicPr>
            <p:cNvPr id="350" name="Google Shape;350;p26" title="스크린샷 2025-03-11 005029.png"/>
            <p:cNvPicPr preferRelativeResize="0"/>
            <p:nvPr/>
          </p:nvPicPr>
          <p:blipFill rotWithShape="1">
            <a:blip r:embed="rId7">
              <a:alphaModFix/>
            </a:blip>
            <a:srcRect b="4653" l="12003" r="10151" t="14283"/>
            <a:stretch/>
          </p:blipFill>
          <p:spPr>
            <a:xfrm>
              <a:off x="2317150" y="1259900"/>
              <a:ext cx="2910725" cy="2046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26" title="스크린샷 2025-03-11 082459.png"/>
            <p:cNvPicPr preferRelativeResize="0"/>
            <p:nvPr/>
          </p:nvPicPr>
          <p:blipFill rotWithShape="1">
            <a:blip r:embed="rId8">
              <a:alphaModFix/>
            </a:blip>
            <a:srcRect b="86870" l="84151" r="1422" t="0"/>
            <a:stretch/>
          </p:blipFill>
          <p:spPr>
            <a:xfrm>
              <a:off x="4732005" y="1234925"/>
              <a:ext cx="422343" cy="1755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2" name="Google Shape;352;p26"/>
          <p:cNvCxnSpPr/>
          <p:nvPr/>
        </p:nvCxnSpPr>
        <p:spPr>
          <a:xfrm flipH="1" rot="10800000">
            <a:off x="1253925" y="2239825"/>
            <a:ext cx="4668600" cy="330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6"/>
          <p:cNvSpPr/>
          <p:nvPr/>
        </p:nvSpPr>
        <p:spPr>
          <a:xfrm flipH="1">
            <a:off x="4102225" y="797625"/>
            <a:ext cx="1880400" cy="137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6"/>
          <p:cNvSpPr/>
          <p:nvPr/>
        </p:nvSpPr>
        <p:spPr>
          <a:xfrm flipH="1">
            <a:off x="1116775" y="2429250"/>
            <a:ext cx="2408700" cy="215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6"/>
          <p:cNvSpPr/>
          <p:nvPr/>
        </p:nvSpPr>
        <p:spPr>
          <a:xfrm flipH="1">
            <a:off x="3625025" y="2468600"/>
            <a:ext cx="2356200" cy="211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6"/>
          <p:cNvSpPr/>
          <p:nvPr/>
        </p:nvSpPr>
        <p:spPr>
          <a:xfrm>
            <a:off x="2476662" y="6128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7" name="Google Shape;357;p26"/>
          <p:cNvSpPr txBox="1"/>
          <p:nvPr/>
        </p:nvSpPr>
        <p:spPr>
          <a:xfrm>
            <a:off x="2462048" y="6128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58" name="Google Shape;358;p26"/>
          <p:cNvSpPr/>
          <p:nvPr/>
        </p:nvSpPr>
        <p:spPr>
          <a:xfrm>
            <a:off x="4160937" y="7221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9" name="Google Shape;359;p26"/>
          <p:cNvSpPr txBox="1"/>
          <p:nvPr/>
        </p:nvSpPr>
        <p:spPr>
          <a:xfrm>
            <a:off x="4146323" y="7221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60" name="Google Shape;360;p26"/>
          <p:cNvSpPr/>
          <p:nvPr/>
        </p:nvSpPr>
        <p:spPr>
          <a:xfrm>
            <a:off x="2476662" y="22112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1" name="Google Shape;361;p26"/>
          <p:cNvSpPr txBox="1"/>
          <p:nvPr/>
        </p:nvSpPr>
        <p:spPr>
          <a:xfrm>
            <a:off x="2462048" y="22112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3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62" name="Google Shape;362;p26"/>
          <p:cNvSpPr/>
          <p:nvPr/>
        </p:nvSpPr>
        <p:spPr>
          <a:xfrm>
            <a:off x="4968887" y="222336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3" name="Google Shape;363;p26"/>
          <p:cNvSpPr txBox="1"/>
          <p:nvPr/>
        </p:nvSpPr>
        <p:spPr>
          <a:xfrm>
            <a:off x="4946973" y="222338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4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/>
        </p:nvSpPr>
        <p:spPr>
          <a:xfrm>
            <a:off x="3674975" y="45205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매장페이지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70" name="Google Shape;370;p27"/>
          <p:cNvGraphicFramePr/>
          <p:nvPr/>
        </p:nvGraphicFramePr>
        <p:xfrm>
          <a:off x="6080775" y="87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등록한 신메뉴의 상세 정보를 확인할 수 있으며, ‘학습'버튼을 누르면 학습에 따른 ‘신규 메뉴 학습 촬영 가이드'화면으로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신메뉴 학습을 위한 촬영 가이드를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학습을 위해서는 가이드대로 촬영을 해야함으로, 가이드 정독을 위한 모달로 안내 확인을 함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학습 저장을 위한 신메뉴의 영문명을 작성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(예. 소금빵 → saltbread)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4-1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촬영한 신메뉴의 제품사진 또는 ZIP파일 업로드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학습을 위한 확인 여부를 모달로 안내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하여 저장함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1" name="Google Shape;371;p27"/>
          <p:cNvSpPr txBox="1"/>
          <p:nvPr/>
        </p:nvSpPr>
        <p:spPr>
          <a:xfrm>
            <a:off x="6398700" y="587638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메뉴관리-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72" name="Google Shape;372;p27"/>
          <p:cNvGrpSpPr/>
          <p:nvPr/>
        </p:nvGrpSpPr>
        <p:grpSpPr>
          <a:xfrm>
            <a:off x="707500" y="587650"/>
            <a:ext cx="687602" cy="1470101"/>
            <a:chOff x="707500" y="587650"/>
            <a:chExt cx="687602" cy="1470101"/>
          </a:xfrm>
        </p:grpSpPr>
        <p:pic>
          <p:nvPicPr>
            <p:cNvPr id="373" name="Google Shape;373;p27" title="스크린샷 2025-03-11 005029.png"/>
            <p:cNvPicPr preferRelativeResize="0"/>
            <p:nvPr/>
          </p:nvPicPr>
          <p:blipFill rotWithShape="1">
            <a:blip r:embed="rId4">
              <a:alphaModFix/>
            </a:blip>
            <a:srcRect b="50256" l="241" r="88109" t="0"/>
            <a:stretch/>
          </p:blipFill>
          <p:spPr>
            <a:xfrm>
              <a:off x="721475" y="587650"/>
              <a:ext cx="673627" cy="14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7"/>
            <p:cNvSpPr/>
            <p:nvPr/>
          </p:nvSpPr>
          <p:spPr>
            <a:xfrm flipH="1">
              <a:off x="707500" y="1471748"/>
              <a:ext cx="521400" cy="126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707500" y="2463350"/>
            <a:ext cx="2960796" cy="1470101"/>
            <a:chOff x="707500" y="2463350"/>
            <a:chExt cx="2960796" cy="1470101"/>
          </a:xfrm>
        </p:grpSpPr>
        <p:pic>
          <p:nvPicPr>
            <p:cNvPr id="376" name="Google Shape;376;p27" title="스크린샷 2025-03-11 005057.png"/>
            <p:cNvPicPr preferRelativeResize="0"/>
            <p:nvPr/>
          </p:nvPicPr>
          <p:blipFill rotWithShape="1">
            <a:blip r:embed="rId5">
              <a:alphaModFix/>
            </a:blip>
            <a:srcRect b="3123" l="15165" r="8777" t="14895"/>
            <a:stretch/>
          </p:blipFill>
          <p:spPr>
            <a:xfrm>
              <a:off x="707500" y="2463350"/>
              <a:ext cx="2960796" cy="14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27"/>
            <p:cNvSpPr/>
            <p:nvPr/>
          </p:nvSpPr>
          <p:spPr>
            <a:xfrm flipH="1">
              <a:off x="826625" y="3746013"/>
              <a:ext cx="331800" cy="164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27"/>
          <p:cNvGrpSpPr/>
          <p:nvPr/>
        </p:nvGrpSpPr>
        <p:grpSpPr>
          <a:xfrm>
            <a:off x="1984244" y="731339"/>
            <a:ext cx="2903119" cy="2066471"/>
            <a:chOff x="1944025" y="682850"/>
            <a:chExt cx="3438900" cy="2297100"/>
          </a:xfrm>
        </p:grpSpPr>
        <p:pic>
          <p:nvPicPr>
            <p:cNvPr id="379" name="Google Shape;379;p27" title="스크린샷 2025-03-11 005127.png"/>
            <p:cNvPicPr preferRelativeResize="0"/>
            <p:nvPr/>
          </p:nvPicPr>
          <p:blipFill rotWithShape="1">
            <a:blip r:embed="rId6">
              <a:alphaModFix/>
            </a:blip>
            <a:srcRect b="4221" l="12562" r="11576" t="12687"/>
            <a:stretch/>
          </p:blipFill>
          <p:spPr>
            <a:xfrm>
              <a:off x="2062300" y="738625"/>
              <a:ext cx="3215776" cy="2241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27"/>
            <p:cNvSpPr/>
            <p:nvPr/>
          </p:nvSpPr>
          <p:spPr>
            <a:xfrm flipH="1">
              <a:off x="1944025" y="682850"/>
              <a:ext cx="3438900" cy="2297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27"/>
          <p:cNvGrpSpPr/>
          <p:nvPr/>
        </p:nvGrpSpPr>
        <p:grpSpPr>
          <a:xfrm>
            <a:off x="4024538" y="1111988"/>
            <a:ext cx="1606510" cy="706813"/>
            <a:chOff x="3984713" y="3033175"/>
            <a:chExt cx="1606510" cy="706813"/>
          </a:xfrm>
        </p:grpSpPr>
        <p:pic>
          <p:nvPicPr>
            <p:cNvPr id="382" name="Google Shape;382;p27" title="스크린샷 2025-03-11 005137.png"/>
            <p:cNvPicPr preferRelativeResize="0"/>
            <p:nvPr/>
          </p:nvPicPr>
          <p:blipFill rotWithShape="1">
            <a:blip r:embed="rId7">
              <a:alphaModFix/>
            </a:blip>
            <a:srcRect b="78696" l="38538" r="38482" t="2877"/>
            <a:stretch/>
          </p:blipFill>
          <p:spPr>
            <a:xfrm>
              <a:off x="4011525" y="3033188"/>
              <a:ext cx="1579698" cy="706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27"/>
            <p:cNvSpPr/>
            <p:nvPr/>
          </p:nvSpPr>
          <p:spPr>
            <a:xfrm flipH="1">
              <a:off x="3984713" y="3033175"/>
              <a:ext cx="1606500" cy="706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27"/>
          <p:cNvGrpSpPr/>
          <p:nvPr/>
        </p:nvGrpSpPr>
        <p:grpSpPr>
          <a:xfrm>
            <a:off x="2637138" y="2463350"/>
            <a:ext cx="2535525" cy="1773576"/>
            <a:chOff x="1847875" y="345663"/>
            <a:chExt cx="2535525" cy="1773576"/>
          </a:xfrm>
        </p:grpSpPr>
        <p:pic>
          <p:nvPicPr>
            <p:cNvPr id="385" name="Google Shape;385;p27" title="스크린샷 2025-03-11 005145.png"/>
            <p:cNvPicPr preferRelativeResize="0"/>
            <p:nvPr/>
          </p:nvPicPr>
          <p:blipFill rotWithShape="1">
            <a:blip r:embed="rId8">
              <a:alphaModFix/>
            </a:blip>
            <a:srcRect b="5039" l="12977" r="27385" t="12608"/>
            <a:stretch/>
          </p:blipFill>
          <p:spPr>
            <a:xfrm>
              <a:off x="1847875" y="345663"/>
              <a:ext cx="2492575" cy="1773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27"/>
            <p:cNvSpPr/>
            <p:nvPr/>
          </p:nvSpPr>
          <p:spPr>
            <a:xfrm flipH="1">
              <a:off x="4051600" y="1954538"/>
              <a:ext cx="331800" cy="164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27"/>
          <p:cNvSpPr/>
          <p:nvPr/>
        </p:nvSpPr>
        <p:spPr>
          <a:xfrm flipH="1">
            <a:off x="2637300" y="2463377"/>
            <a:ext cx="2627400" cy="182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7"/>
          <p:cNvGrpSpPr/>
          <p:nvPr/>
        </p:nvGrpSpPr>
        <p:grpSpPr>
          <a:xfrm>
            <a:off x="4377900" y="3042675"/>
            <a:ext cx="1512000" cy="662700"/>
            <a:chOff x="3984725" y="1809750"/>
            <a:chExt cx="1512000" cy="662700"/>
          </a:xfrm>
        </p:grpSpPr>
        <p:pic>
          <p:nvPicPr>
            <p:cNvPr id="389" name="Google Shape;389;p27" title="스크린샷 2025-03-11 005154.png"/>
            <p:cNvPicPr preferRelativeResize="0"/>
            <p:nvPr/>
          </p:nvPicPr>
          <p:blipFill rotWithShape="1">
            <a:blip r:embed="rId9">
              <a:alphaModFix/>
            </a:blip>
            <a:srcRect b="77828" l="38195" r="38527" t="3172"/>
            <a:stretch/>
          </p:blipFill>
          <p:spPr>
            <a:xfrm>
              <a:off x="3984725" y="1809750"/>
              <a:ext cx="1511998" cy="66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27"/>
            <p:cNvSpPr/>
            <p:nvPr/>
          </p:nvSpPr>
          <p:spPr>
            <a:xfrm flipH="1">
              <a:off x="3984725" y="1809750"/>
              <a:ext cx="1512000" cy="662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1" name="Google Shape;391;p27" title="스크린샷 2025-03-11 005145.png"/>
          <p:cNvPicPr preferRelativeResize="0"/>
          <p:nvPr/>
        </p:nvPicPr>
        <p:blipFill rotWithShape="1">
          <a:blip r:embed="rId8">
            <a:alphaModFix/>
          </a:blip>
          <a:srcRect b="20652" l="14807" r="57463" t="54231"/>
          <a:stretch/>
        </p:blipFill>
        <p:spPr>
          <a:xfrm>
            <a:off x="2040175" y="3634251"/>
            <a:ext cx="1511999" cy="6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7"/>
          <p:cNvSpPr/>
          <p:nvPr/>
        </p:nvSpPr>
        <p:spPr>
          <a:xfrm flipH="1">
            <a:off x="2040175" y="3634257"/>
            <a:ext cx="1512000" cy="59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27"/>
          <p:cNvCxnSpPr/>
          <p:nvPr/>
        </p:nvCxnSpPr>
        <p:spPr>
          <a:xfrm flipH="1">
            <a:off x="3351100" y="3548225"/>
            <a:ext cx="391200" cy="282000"/>
          </a:xfrm>
          <a:prstGeom prst="curvedConnector3">
            <a:avLst>
              <a:gd fmla="val 623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4" name="Google Shape;394;p27"/>
          <p:cNvSpPr/>
          <p:nvPr/>
        </p:nvSpPr>
        <p:spPr>
          <a:xfrm>
            <a:off x="662237" y="356876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95" name="Google Shape;395;p27"/>
          <p:cNvSpPr txBox="1"/>
          <p:nvPr/>
        </p:nvSpPr>
        <p:spPr>
          <a:xfrm>
            <a:off x="647623" y="356878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2923037" y="6380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97" name="Google Shape;397;p27"/>
          <p:cNvSpPr txBox="1"/>
          <p:nvPr/>
        </p:nvSpPr>
        <p:spPr>
          <a:xfrm>
            <a:off x="2904873" y="6380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3860162" y="107101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99" name="Google Shape;399;p27"/>
          <p:cNvSpPr txBox="1"/>
          <p:nvPr/>
        </p:nvSpPr>
        <p:spPr>
          <a:xfrm>
            <a:off x="3842023" y="107103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3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00" name="Google Shape;400;p27"/>
          <p:cNvSpPr/>
          <p:nvPr/>
        </p:nvSpPr>
        <p:spPr>
          <a:xfrm>
            <a:off x="3695237" y="265751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01" name="Google Shape;401;p27"/>
          <p:cNvSpPr txBox="1"/>
          <p:nvPr/>
        </p:nvSpPr>
        <p:spPr>
          <a:xfrm>
            <a:off x="3674973" y="265753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4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402" name="Google Shape;402;p27"/>
          <p:cNvGrpSpPr/>
          <p:nvPr/>
        </p:nvGrpSpPr>
        <p:grpSpPr>
          <a:xfrm>
            <a:off x="4251175" y="3012375"/>
            <a:ext cx="304800" cy="240904"/>
            <a:chOff x="9433675" y="3926675"/>
            <a:chExt cx="304800" cy="240904"/>
          </a:xfrm>
        </p:grpSpPr>
        <p:sp>
          <p:nvSpPr>
            <p:cNvPr id="403" name="Google Shape;403;p27"/>
            <p:cNvSpPr/>
            <p:nvPr/>
          </p:nvSpPr>
          <p:spPr>
            <a:xfrm>
              <a:off x="9450862" y="3926679"/>
              <a:ext cx="239700" cy="2409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04" name="Google Shape;404;p27"/>
            <p:cNvSpPr txBox="1"/>
            <p:nvPr/>
          </p:nvSpPr>
          <p:spPr>
            <a:xfrm>
              <a:off x="9433675" y="3926675"/>
              <a:ext cx="3048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1"/>
                  </a:solidFill>
                </a:rPr>
                <a:t>5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sp>
        <p:nvSpPr>
          <p:cNvPr id="405" name="Google Shape;405;p27"/>
          <p:cNvSpPr/>
          <p:nvPr/>
        </p:nvSpPr>
        <p:spPr>
          <a:xfrm>
            <a:off x="3090987" y="352666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06" name="Google Shape;406;p27"/>
          <p:cNvSpPr txBox="1"/>
          <p:nvPr/>
        </p:nvSpPr>
        <p:spPr>
          <a:xfrm>
            <a:off x="3009550" y="3526675"/>
            <a:ext cx="441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4-1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"/>
          <p:cNvSpPr txBox="1"/>
          <p:nvPr/>
        </p:nvSpPr>
        <p:spPr>
          <a:xfrm>
            <a:off x="3674975" y="45205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매장페이지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413" name="Google Shape;413;p28"/>
          <p:cNvGraphicFramePr/>
          <p:nvPr/>
        </p:nvGraphicFramePr>
        <p:xfrm>
          <a:off x="6156975" y="118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매장의 구매/취소내역을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(기간설정, 결제일시, 매장명, 총수량, 총금액, 적립포인트, 결제수단(카드/간편결제), 회원여부(회원/비회원), 취소내역만 보러가기)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결제일시의 건별 버튼을 클릭하면 해당 결제일시에 따른 결제정보를 전자영수증으로 보여줌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‘취소내역만 보러가기'를 클릭하면 취소한 내역만을 볼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동일하게 결제일시의 건별 버튼을 클릭하면 결제정보를 전자영수증으로 보여줌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414" name="Google Shape;414;p28"/>
          <p:cNvGrpSpPr/>
          <p:nvPr/>
        </p:nvGrpSpPr>
        <p:grpSpPr>
          <a:xfrm>
            <a:off x="679201" y="587650"/>
            <a:ext cx="716000" cy="1470101"/>
            <a:chOff x="707500" y="587650"/>
            <a:chExt cx="687602" cy="1470101"/>
          </a:xfrm>
        </p:grpSpPr>
        <p:pic>
          <p:nvPicPr>
            <p:cNvPr id="415" name="Google Shape;415;p28" title="스크린샷 2025-03-11 005029.png"/>
            <p:cNvPicPr preferRelativeResize="0"/>
            <p:nvPr/>
          </p:nvPicPr>
          <p:blipFill rotWithShape="1">
            <a:blip r:embed="rId4">
              <a:alphaModFix/>
            </a:blip>
            <a:srcRect b="50256" l="241" r="88109" t="0"/>
            <a:stretch/>
          </p:blipFill>
          <p:spPr>
            <a:xfrm>
              <a:off x="721475" y="587650"/>
              <a:ext cx="673627" cy="14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28"/>
            <p:cNvSpPr/>
            <p:nvPr/>
          </p:nvSpPr>
          <p:spPr>
            <a:xfrm flipH="1">
              <a:off x="707500" y="1581673"/>
              <a:ext cx="521400" cy="126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28"/>
          <p:cNvGrpSpPr/>
          <p:nvPr/>
        </p:nvGrpSpPr>
        <p:grpSpPr>
          <a:xfrm>
            <a:off x="1487065" y="822931"/>
            <a:ext cx="4501838" cy="2213381"/>
            <a:chOff x="1679850" y="703400"/>
            <a:chExt cx="2795652" cy="1638449"/>
          </a:xfrm>
        </p:grpSpPr>
        <p:pic>
          <p:nvPicPr>
            <p:cNvPr id="418" name="Google Shape;418;p28" title="스크린샷 2025-03-11 005212.png"/>
            <p:cNvPicPr preferRelativeResize="0"/>
            <p:nvPr/>
          </p:nvPicPr>
          <p:blipFill rotWithShape="1">
            <a:blip r:embed="rId5">
              <a:alphaModFix/>
            </a:blip>
            <a:srcRect b="0" l="10512" r="7674" t="13217"/>
            <a:stretch/>
          </p:blipFill>
          <p:spPr>
            <a:xfrm>
              <a:off x="1679850" y="757000"/>
              <a:ext cx="2795652" cy="158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28" title="스크린샷 2025-03-11 082459.png"/>
            <p:cNvPicPr preferRelativeResize="0"/>
            <p:nvPr/>
          </p:nvPicPr>
          <p:blipFill rotWithShape="1">
            <a:blip r:embed="rId6">
              <a:alphaModFix/>
            </a:blip>
            <a:srcRect b="86870" l="84151" r="1422" t="0"/>
            <a:stretch/>
          </p:blipFill>
          <p:spPr>
            <a:xfrm>
              <a:off x="3886430" y="703400"/>
              <a:ext cx="422343" cy="175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28"/>
          <p:cNvSpPr txBox="1"/>
          <p:nvPr/>
        </p:nvSpPr>
        <p:spPr>
          <a:xfrm>
            <a:off x="6474900" y="892438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결제관리-구매/취소내역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21" name="Google Shape;421;p28" title="스크린샷 2025-03-11 005219.png"/>
          <p:cNvPicPr preferRelativeResize="0"/>
          <p:nvPr/>
        </p:nvPicPr>
        <p:blipFill rotWithShape="1">
          <a:blip r:embed="rId7">
            <a:alphaModFix/>
          </a:blip>
          <a:srcRect b="0" l="19443" r="18417" t="15419"/>
          <a:stretch/>
        </p:blipFill>
        <p:spPr>
          <a:xfrm>
            <a:off x="759750" y="2801375"/>
            <a:ext cx="2726226" cy="1766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8"/>
          <p:cNvSpPr/>
          <p:nvPr/>
        </p:nvSpPr>
        <p:spPr>
          <a:xfrm flipH="1">
            <a:off x="759725" y="2689600"/>
            <a:ext cx="2641200" cy="187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8"/>
          <p:cNvGrpSpPr/>
          <p:nvPr/>
        </p:nvGrpSpPr>
        <p:grpSpPr>
          <a:xfrm>
            <a:off x="2416788" y="1895399"/>
            <a:ext cx="3572100" cy="1071300"/>
            <a:chOff x="5432088" y="4219399"/>
            <a:chExt cx="3572100" cy="1071300"/>
          </a:xfrm>
        </p:grpSpPr>
        <p:pic>
          <p:nvPicPr>
            <p:cNvPr id="424" name="Google Shape;424;p28" title="스크린샷 2025-03-12 143003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99687" y="4219462"/>
              <a:ext cx="3476449" cy="1071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28"/>
            <p:cNvSpPr/>
            <p:nvPr/>
          </p:nvSpPr>
          <p:spPr>
            <a:xfrm flipH="1">
              <a:off x="5432088" y="4219399"/>
              <a:ext cx="3572100" cy="1071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8"/>
          <p:cNvSpPr/>
          <p:nvPr/>
        </p:nvSpPr>
        <p:spPr>
          <a:xfrm>
            <a:off x="3852737" y="1809154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27" name="Google Shape;427;p28"/>
          <p:cNvSpPr txBox="1"/>
          <p:nvPr/>
        </p:nvSpPr>
        <p:spPr>
          <a:xfrm>
            <a:off x="3838123" y="1809172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3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1803987" y="2677179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29" name="Google Shape;429;p28"/>
          <p:cNvSpPr txBox="1"/>
          <p:nvPr/>
        </p:nvSpPr>
        <p:spPr>
          <a:xfrm>
            <a:off x="1789373" y="2677197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30" name="Google Shape;430;p28"/>
          <p:cNvSpPr/>
          <p:nvPr/>
        </p:nvSpPr>
        <p:spPr>
          <a:xfrm>
            <a:off x="3275037" y="8414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1" name="Google Shape;431;p28"/>
          <p:cNvSpPr txBox="1"/>
          <p:nvPr/>
        </p:nvSpPr>
        <p:spPr>
          <a:xfrm>
            <a:off x="3260423" y="8414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9"/>
          <p:cNvGrpSpPr/>
          <p:nvPr/>
        </p:nvGrpSpPr>
        <p:grpSpPr>
          <a:xfrm>
            <a:off x="967120" y="2245275"/>
            <a:ext cx="3685111" cy="2321550"/>
            <a:chOff x="567845" y="2113475"/>
            <a:chExt cx="3685111" cy="2321550"/>
          </a:xfrm>
        </p:grpSpPr>
        <p:grpSp>
          <p:nvGrpSpPr>
            <p:cNvPr id="437" name="Google Shape;437;p29"/>
            <p:cNvGrpSpPr/>
            <p:nvPr/>
          </p:nvGrpSpPr>
          <p:grpSpPr>
            <a:xfrm>
              <a:off x="567845" y="2113475"/>
              <a:ext cx="3685111" cy="2321550"/>
              <a:chOff x="641100" y="2057749"/>
              <a:chExt cx="3544399" cy="2321550"/>
            </a:xfrm>
          </p:grpSpPr>
          <p:pic>
            <p:nvPicPr>
              <p:cNvPr id="438" name="Google Shape;438;p29" title="스크린샷 2025-03-11 005228.png"/>
              <p:cNvPicPr preferRelativeResize="0"/>
              <p:nvPr/>
            </p:nvPicPr>
            <p:blipFill rotWithShape="1">
              <a:blip r:embed="rId4">
                <a:alphaModFix/>
              </a:blip>
              <a:srcRect b="0" l="12873" r="10084" t="12579"/>
              <a:stretch/>
            </p:blipFill>
            <p:spPr>
              <a:xfrm>
                <a:off x="641100" y="2169225"/>
                <a:ext cx="3544399" cy="2210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p29" title="스크린샷 2025-03-11 082459.png"/>
              <p:cNvPicPr preferRelativeResize="0"/>
              <p:nvPr/>
            </p:nvPicPr>
            <p:blipFill rotWithShape="1">
              <a:blip r:embed="rId5">
                <a:alphaModFix/>
              </a:blip>
              <a:srcRect b="86870" l="84151" r="1422" t="0"/>
              <a:stretch/>
            </p:blipFill>
            <p:spPr>
              <a:xfrm>
                <a:off x="3445685" y="2057749"/>
                <a:ext cx="694414" cy="278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40" name="Google Shape;440;p29"/>
            <p:cNvSpPr/>
            <p:nvPr/>
          </p:nvSpPr>
          <p:spPr>
            <a:xfrm flipH="1">
              <a:off x="567900" y="4081500"/>
              <a:ext cx="215400" cy="148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/>
        </p:nvSpPr>
        <p:spPr>
          <a:xfrm>
            <a:off x="3674975" y="45205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p29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매장페이지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443" name="Google Shape;443;p29"/>
          <p:cNvGraphicFramePr/>
          <p:nvPr/>
        </p:nvGraphicFramePr>
        <p:xfrm>
          <a:off x="6080775" y="87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회원들이 가입 시 작성한 회원정보를 목록으로 확인할 수 있으며, 신규등록, 수정, 삭제를 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회원명, 아이디, 연락처, 성별, 연령대, 이메일, 방문횟수, 총결제액(원), 마지막 방문일, 총 포인트, 수정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(페이지당 10개 표시)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‘수정'버튼을 클릭하면 해당 회원의 정보를 모달을 통해 수정할 수 있으며, ‘저장'을 누르면 변경이 완료되어 새로운 정보가 저장됨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(기본 인적정보만 수정 가능 / 회원명, 연락처, 이메일)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‘신규등록'을 클릭하면 회원가입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‘삭제'를 클릭하면 체크된 회원이 삭제되며 모달로 삭제확인여부를 확인한 뒤 탈퇴처리됨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444" name="Google Shape;444;p29"/>
          <p:cNvGrpSpPr/>
          <p:nvPr/>
        </p:nvGrpSpPr>
        <p:grpSpPr>
          <a:xfrm>
            <a:off x="670876" y="587650"/>
            <a:ext cx="724251" cy="1470101"/>
            <a:chOff x="707500" y="587650"/>
            <a:chExt cx="687602" cy="1470101"/>
          </a:xfrm>
        </p:grpSpPr>
        <p:pic>
          <p:nvPicPr>
            <p:cNvPr id="445" name="Google Shape;445;p29" title="스크린샷 2025-03-11 005029.png"/>
            <p:cNvPicPr preferRelativeResize="0"/>
            <p:nvPr/>
          </p:nvPicPr>
          <p:blipFill rotWithShape="1">
            <a:blip r:embed="rId6">
              <a:alphaModFix/>
            </a:blip>
            <a:srcRect b="50256" l="241" r="88109" t="0"/>
            <a:stretch/>
          </p:blipFill>
          <p:spPr>
            <a:xfrm>
              <a:off x="721475" y="587650"/>
              <a:ext cx="673627" cy="14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29"/>
            <p:cNvSpPr/>
            <p:nvPr/>
          </p:nvSpPr>
          <p:spPr>
            <a:xfrm flipH="1">
              <a:off x="707500" y="1701448"/>
              <a:ext cx="521400" cy="126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29"/>
          <p:cNvSpPr txBox="1"/>
          <p:nvPr/>
        </p:nvSpPr>
        <p:spPr>
          <a:xfrm>
            <a:off x="6398700" y="587638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회원관리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48" name="Google Shape;448;p29" title="스크린샷 2025-03-11 005235.png"/>
          <p:cNvPicPr preferRelativeResize="0"/>
          <p:nvPr/>
        </p:nvPicPr>
        <p:blipFill rotWithShape="1">
          <a:blip r:embed="rId7">
            <a:alphaModFix/>
          </a:blip>
          <a:srcRect b="44699" l="29094" r="30768" t="0"/>
          <a:stretch/>
        </p:blipFill>
        <p:spPr>
          <a:xfrm>
            <a:off x="2918362" y="915300"/>
            <a:ext cx="1820052" cy="12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9" title="스크린샷 2025-03-11 005235.png"/>
          <p:cNvPicPr preferRelativeResize="0"/>
          <p:nvPr/>
        </p:nvPicPr>
        <p:blipFill rotWithShape="1">
          <a:blip r:embed="rId7">
            <a:alphaModFix/>
          </a:blip>
          <a:srcRect b="54274" l="38490" r="38382" t="2726"/>
          <a:stretch/>
        </p:blipFill>
        <p:spPr>
          <a:xfrm>
            <a:off x="3904125" y="811800"/>
            <a:ext cx="1820076" cy="1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9"/>
          <p:cNvSpPr/>
          <p:nvPr/>
        </p:nvSpPr>
        <p:spPr>
          <a:xfrm flipH="1">
            <a:off x="3904050" y="772300"/>
            <a:ext cx="1906200" cy="178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29"/>
          <p:cNvCxnSpPr/>
          <p:nvPr/>
        </p:nvCxnSpPr>
        <p:spPr>
          <a:xfrm>
            <a:off x="3524250" y="1125100"/>
            <a:ext cx="543900" cy="403200"/>
          </a:xfrm>
          <a:prstGeom prst="curvedConnector3">
            <a:avLst>
              <a:gd fmla="val 6352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52" name="Google Shape;452;p29"/>
          <p:cNvSpPr/>
          <p:nvPr/>
        </p:nvSpPr>
        <p:spPr>
          <a:xfrm flipH="1">
            <a:off x="4300125" y="2924500"/>
            <a:ext cx="184800" cy="12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9"/>
          <p:cNvSpPr/>
          <p:nvPr/>
        </p:nvSpPr>
        <p:spPr>
          <a:xfrm flipH="1">
            <a:off x="4285425" y="4216850"/>
            <a:ext cx="305700" cy="14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9"/>
          <p:cNvSpPr/>
          <p:nvPr/>
        </p:nvSpPr>
        <p:spPr>
          <a:xfrm>
            <a:off x="2479537" y="223749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5" name="Google Shape;455;p29"/>
          <p:cNvSpPr txBox="1"/>
          <p:nvPr/>
        </p:nvSpPr>
        <p:spPr>
          <a:xfrm>
            <a:off x="2464923" y="223751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56" name="Google Shape;456;p29"/>
          <p:cNvSpPr/>
          <p:nvPr/>
        </p:nvSpPr>
        <p:spPr>
          <a:xfrm>
            <a:off x="3195262" y="81179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7" name="Google Shape;457;p29"/>
          <p:cNvSpPr txBox="1"/>
          <p:nvPr/>
        </p:nvSpPr>
        <p:spPr>
          <a:xfrm>
            <a:off x="3180648" y="81181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58" name="Google Shape;458;p29"/>
          <p:cNvSpPr/>
          <p:nvPr/>
        </p:nvSpPr>
        <p:spPr>
          <a:xfrm>
            <a:off x="4158962" y="41253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9" name="Google Shape;459;p29"/>
          <p:cNvSpPr txBox="1"/>
          <p:nvPr/>
        </p:nvSpPr>
        <p:spPr>
          <a:xfrm>
            <a:off x="4144348" y="41253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3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60" name="Google Shape;460;p29"/>
          <p:cNvSpPr/>
          <p:nvPr/>
        </p:nvSpPr>
        <p:spPr>
          <a:xfrm>
            <a:off x="797587" y="41253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61" name="Google Shape;461;p29"/>
          <p:cNvSpPr txBox="1"/>
          <p:nvPr/>
        </p:nvSpPr>
        <p:spPr>
          <a:xfrm>
            <a:off x="782973" y="41253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4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462" name="Google Shape;462;p29"/>
          <p:cNvCxnSpPr>
            <a:stCxn id="452" idx="3"/>
          </p:cNvCxnSpPr>
          <p:nvPr/>
        </p:nvCxnSpPr>
        <p:spPr>
          <a:xfrm rot="10800000">
            <a:off x="3781425" y="2233900"/>
            <a:ext cx="518700" cy="7539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0"/>
          <p:cNvSpPr txBox="1"/>
          <p:nvPr/>
        </p:nvSpPr>
        <p:spPr>
          <a:xfrm>
            <a:off x="3674975" y="45205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8" name="Google Shape;468;p30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매장페이지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469" name="Google Shape;469;p30"/>
          <p:cNvGraphicFramePr/>
          <p:nvPr/>
        </p:nvGraphicFramePr>
        <p:xfrm>
          <a:off x="6156975" y="125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홈 화면을 설정하는 템플릿을 3가지 제공하여 원하는 템플릿을 선택하여 수정할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템플릿을 선택하면 홈 화면에 출력되는 위치와 동일한 구성을 보여주며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매니저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 수정할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홈 화면에 들어가는 이미지의 예시는 오른쪽과 같이 보여주어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브랜드 소개를 수정할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(제목, 브랜드이미지, 소개글, 대표자명, 지점연락처, 지점주소, 히스토리)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0" name="Google Shape;470;p30" title="스크린샷 2025-03-11 005257.png"/>
          <p:cNvPicPr preferRelativeResize="0"/>
          <p:nvPr/>
        </p:nvPicPr>
        <p:blipFill rotWithShape="1">
          <a:blip r:embed="rId4">
            <a:alphaModFix/>
          </a:blip>
          <a:srcRect b="25773" l="18843" r="17429" t="25971"/>
          <a:stretch/>
        </p:blipFill>
        <p:spPr>
          <a:xfrm>
            <a:off x="1536000" y="793750"/>
            <a:ext cx="3481248" cy="12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0" title="스크린샷 2025-03-11 005257.png"/>
          <p:cNvPicPr preferRelativeResize="0"/>
          <p:nvPr/>
        </p:nvPicPr>
        <p:blipFill rotWithShape="1">
          <a:blip r:embed="rId4">
            <a:alphaModFix/>
          </a:blip>
          <a:srcRect b="19935" l="454" r="86659" t="0"/>
          <a:stretch/>
        </p:blipFill>
        <p:spPr>
          <a:xfrm>
            <a:off x="694400" y="587650"/>
            <a:ext cx="775573" cy="19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0"/>
          <p:cNvSpPr txBox="1"/>
          <p:nvPr/>
        </p:nvSpPr>
        <p:spPr>
          <a:xfrm>
            <a:off x="6044975" y="968650"/>
            <a:ext cx="2473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시스템설정-홈 화면 수정/브랜드소개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3" name="Google Shape;473;p30"/>
          <p:cNvSpPr/>
          <p:nvPr/>
        </p:nvSpPr>
        <p:spPr>
          <a:xfrm flipH="1">
            <a:off x="664050" y="1786748"/>
            <a:ext cx="549300" cy="72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0"/>
          <p:cNvSpPr/>
          <p:nvPr/>
        </p:nvSpPr>
        <p:spPr>
          <a:xfrm>
            <a:off x="2825312" y="7937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75" name="Google Shape;475;p30"/>
          <p:cNvSpPr txBox="1"/>
          <p:nvPr/>
        </p:nvSpPr>
        <p:spPr>
          <a:xfrm>
            <a:off x="2810698" y="7937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476" name="Google Shape;476;p30"/>
          <p:cNvGrpSpPr/>
          <p:nvPr/>
        </p:nvGrpSpPr>
        <p:grpSpPr>
          <a:xfrm>
            <a:off x="1400150" y="2631125"/>
            <a:ext cx="1577557" cy="1967400"/>
            <a:chOff x="1163275" y="2592450"/>
            <a:chExt cx="1577557" cy="1967400"/>
          </a:xfrm>
        </p:grpSpPr>
        <p:pic>
          <p:nvPicPr>
            <p:cNvPr id="477" name="Google Shape;477;p30" title="스크린샷 2025-03-12 124858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63275" y="2631125"/>
              <a:ext cx="1577557" cy="189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30"/>
            <p:cNvSpPr/>
            <p:nvPr/>
          </p:nvSpPr>
          <p:spPr>
            <a:xfrm flipH="1">
              <a:off x="1163425" y="2592450"/>
              <a:ext cx="1577400" cy="1967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1550612" y="2631117"/>
              <a:ext cx="239700" cy="2409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80" name="Google Shape;480;p30"/>
            <p:cNvSpPr txBox="1"/>
            <p:nvPr/>
          </p:nvSpPr>
          <p:spPr>
            <a:xfrm>
              <a:off x="1535998" y="2631135"/>
              <a:ext cx="3669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1"/>
                  </a:solidFill>
                </a:rPr>
                <a:t>3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pic>
        <p:nvPicPr>
          <p:cNvPr id="481" name="Google Shape;481;p30" title="스크린샷 2025-03-11 005303.png"/>
          <p:cNvPicPr preferRelativeResize="0"/>
          <p:nvPr/>
        </p:nvPicPr>
        <p:blipFill rotWithShape="1">
          <a:blip r:embed="rId6">
            <a:alphaModFix/>
          </a:blip>
          <a:srcRect b="3656" l="12847" r="11089" t="14370"/>
          <a:stretch/>
        </p:blipFill>
        <p:spPr>
          <a:xfrm>
            <a:off x="2957375" y="1659900"/>
            <a:ext cx="3074102" cy="18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0"/>
          <p:cNvSpPr/>
          <p:nvPr/>
        </p:nvSpPr>
        <p:spPr>
          <a:xfrm flipH="1">
            <a:off x="2957375" y="1659938"/>
            <a:ext cx="3074100" cy="189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0"/>
          <p:cNvSpPr/>
          <p:nvPr/>
        </p:nvSpPr>
        <p:spPr>
          <a:xfrm>
            <a:off x="3650212" y="1618429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84" name="Google Shape;484;p30"/>
          <p:cNvSpPr txBox="1"/>
          <p:nvPr/>
        </p:nvSpPr>
        <p:spPr>
          <a:xfrm>
            <a:off x="3632973" y="1618422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1"/>
          <p:cNvSpPr txBox="1"/>
          <p:nvPr/>
        </p:nvSpPr>
        <p:spPr>
          <a:xfrm>
            <a:off x="3674975" y="45205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0" name="Google Shape;490;p31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매장페이지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91" name="Google Shape;491;p31" title="스크린샷 2025-03-11 005351.png"/>
          <p:cNvPicPr preferRelativeResize="0"/>
          <p:nvPr/>
        </p:nvPicPr>
        <p:blipFill rotWithShape="1">
          <a:blip r:embed="rId4">
            <a:alphaModFix/>
          </a:blip>
          <a:srcRect b="7324" l="10422" r="9404" t="15734"/>
          <a:stretch/>
        </p:blipFill>
        <p:spPr>
          <a:xfrm>
            <a:off x="664050" y="2810088"/>
            <a:ext cx="2356177" cy="13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1" title="스크린샷 2025-03-11 005406.png"/>
          <p:cNvPicPr preferRelativeResize="0"/>
          <p:nvPr/>
        </p:nvPicPr>
        <p:blipFill rotWithShape="1">
          <a:blip r:embed="rId5">
            <a:alphaModFix/>
          </a:blip>
          <a:srcRect b="5629" l="19828" r="17004" t="13247"/>
          <a:stretch/>
        </p:blipFill>
        <p:spPr>
          <a:xfrm>
            <a:off x="2404938" y="2810100"/>
            <a:ext cx="1375935" cy="116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1" title="스크린샷 2025-03-11 005338.png"/>
          <p:cNvPicPr preferRelativeResize="0"/>
          <p:nvPr/>
        </p:nvPicPr>
        <p:blipFill rotWithShape="1">
          <a:blip r:embed="rId6">
            <a:alphaModFix/>
          </a:blip>
          <a:srcRect b="6496" l="11280" r="7332" t="13599"/>
          <a:stretch/>
        </p:blipFill>
        <p:spPr>
          <a:xfrm>
            <a:off x="1543126" y="747101"/>
            <a:ext cx="3189090" cy="181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1" title="스크린샷 2025-03-11 005257.png"/>
          <p:cNvPicPr preferRelativeResize="0"/>
          <p:nvPr/>
        </p:nvPicPr>
        <p:blipFill rotWithShape="1">
          <a:blip r:embed="rId7">
            <a:alphaModFix/>
          </a:blip>
          <a:srcRect b="19935" l="454" r="86659" t="0"/>
          <a:stretch/>
        </p:blipFill>
        <p:spPr>
          <a:xfrm>
            <a:off x="694400" y="587650"/>
            <a:ext cx="775573" cy="19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1"/>
          <p:cNvSpPr txBox="1"/>
          <p:nvPr/>
        </p:nvSpPr>
        <p:spPr>
          <a:xfrm>
            <a:off x="5953625" y="511450"/>
            <a:ext cx="249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시스템설정-이벤트, 공지사항, 매장정보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6" name="Google Shape;496;p31"/>
          <p:cNvSpPr/>
          <p:nvPr/>
        </p:nvSpPr>
        <p:spPr>
          <a:xfrm flipH="1">
            <a:off x="664050" y="1786748"/>
            <a:ext cx="549300" cy="72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31" title="스크린샷 2025-03-11 005344.png"/>
          <p:cNvPicPr preferRelativeResize="0"/>
          <p:nvPr/>
        </p:nvPicPr>
        <p:blipFill rotWithShape="1">
          <a:blip r:embed="rId8">
            <a:alphaModFix/>
          </a:blip>
          <a:srcRect b="7217" l="14546" r="17541" t="20538"/>
          <a:stretch/>
        </p:blipFill>
        <p:spPr>
          <a:xfrm>
            <a:off x="2970425" y="1155695"/>
            <a:ext cx="3048002" cy="1290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31"/>
          <p:cNvCxnSpPr/>
          <p:nvPr/>
        </p:nvCxnSpPr>
        <p:spPr>
          <a:xfrm flipH="1" rot="10800000">
            <a:off x="718238" y="2610913"/>
            <a:ext cx="5179200" cy="1050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1"/>
          <p:cNvSpPr/>
          <p:nvPr/>
        </p:nvSpPr>
        <p:spPr>
          <a:xfrm flipH="1">
            <a:off x="2863025" y="1155700"/>
            <a:ext cx="3048000" cy="129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1"/>
          <p:cNvSpPr/>
          <p:nvPr/>
        </p:nvSpPr>
        <p:spPr>
          <a:xfrm flipH="1">
            <a:off x="2396025" y="2810100"/>
            <a:ext cx="1461600" cy="125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31"/>
          <p:cNvGrpSpPr/>
          <p:nvPr/>
        </p:nvGrpSpPr>
        <p:grpSpPr>
          <a:xfrm>
            <a:off x="4022475" y="2783700"/>
            <a:ext cx="2058301" cy="1650000"/>
            <a:chOff x="4022475" y="2667225"/>
            <a:chExt cx="2058301" cy="1650000"/>
          </a:xfrm>
        </p:grpSpPr>
        <p:pic>
          <p:nvPicPr>
            <p:cNvPr id="502" name="Google Shape;502;p31" title="스크린샷 2025-03-11 005420.png"/>
            <p:cNvPicPr preferRelativeResize="0"/>
            <p:nvPr/>
          </p:nvPicPr>
          <p:blipFill rotWithShape="1">
            <a:blip r:embed="rId9">
              <a:alphaModFix/>
            </a:blip>
            <a:srcRect b="5269" l="22008" r="13546" t="16317"/>
            <a:stretch/>
          </p:blipFill>
          <p:spPr>
            <a:xfrm>
              <a:off x="4022550" y="2684600"/>
              <a:ext cx="2058226" cy="159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31"/>
            <p:cNvSpPr/>
            <p:nvPr/>
          </p:nvSpPr>
          <p:spPr>
            <a:xfrm flipH="1">
              <a:off x="4022475" y="2667225"/>
              <a:ext cx="1936500" cy="165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31"/>
          <p:cNvSpPr/>
          <p:nvPr/>
        </p:nvSpPr>
        <p:spPr>
          <a:xfrm>
            <a:off x="2778237" y="6128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05" name="Google Shape;505;p31"/>
          <p:cNvSpPr txBox="1"/>
          <p:nvPr/>
        </p:nvSpPr>
        <p:spPr>
          <a:xfrm>
            <a:off x="2763623" y="6128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06" name="Google Shape;506;p31"/>
          <p:cNvSpPr/>
          <p:nvPr/>
        </p:nvSpPr>
        <p:spPr>
          <a:xfrm>
            <a:off x="4509037" y="107191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07" name="Google Shape;507;p31"/>
          <p:cNvSpPr txBox="1"/>
          <p:nvPr/>
        </p:nvSpPr>
        <p:spPr>
          <a:xfrm>
            <a:off x="4494423" y="107193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08" name="Google Shape;508;p31"/>
          <p:cNvSpPr/>
          <p:nvPr/>
        </p:nvSpPr>
        <p:spPr>
          <a:xfrm>
            <a:off x="1557737" y="273629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09" name="Google Shape;509;p31"/>
          <p:cNvSpPr txBox="1"/>
          <p:nvPr/>
        </p:nvSpPr>
        <p:spPr>
          <a:xfrm>
            <a:off x="1543123" y="273631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3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10" name="Google Shape;510;p31"/>
          <p:cNvSpPr/>
          <p:nvPr/>
        </p:nvSpPr>
        <p:spPr>
          <a:xfrm>
            <a:off x="2695900" y="273629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11" name="Google Shape;511;p31"/>
          <p:cNvSpPr txBox="1"/>
          <p:nvPr/>
        </p:nvSpPr>
        <p:spPr>
          <a:xfrm>
            <a:off x="2673986" y="273631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4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12" name="Google Shape;512;p31"/>
          <p:cNvSpPr/>
          <p:nvPr/>
        </p:nvSpPr>
        <p:spPr>
          <a:xfrm>
            <a:off x="4648412" y="27095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13" name="Google Shape;513;p31"/>
          <p:cNvSpPr txBox="1"/>
          <p:nvPr/>
        </p:nvSpPr>
        <p:spPr>
          <a:xfrm>
            <a:off x="4633798" y="27095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5</a:t>
            </a:r>
            <a:endParaRPr sz="1300">
              <a:solidFill>
                <a:schemeClr val="dk1"/>
              </a:solidFill>
            </a:endParaRPr>
          </a:p>
        </p:txBody>
      </p:sp>
      <p:graphicFrame>
        <p:nvGraphicFramePr>
          <p:cNvPr id="514" name="Google Shape;514;p31"/>
          <p:cNvGraphicFramePr/>
          <p:nvPr/>
        </p:nvGraphicFramePr>
        <p:xfrm>
          <a:off x="6018425" y="8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429700"/>
                <a:gridCol w="2123450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작성한 이벤트의 정보를 목록으로 볼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이벤트명, 작성자, 매장명, 진행여부, 노출여부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(페이지당 10개 표시)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이벤트 신규 등록을 할 수 있으며, 저장하면 웹페이지에 반영됨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표지용 이미지, 상세페이지용 이미지, 이벤트명, 진행여부, 노출여부 체크 가능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작성한 공지사항 목록 및 작성/삭제를 할 수 있음</a:t>
                      </a:r>
                      <a:b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[공지]여부, 제목, 작성자, 등록일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(페이지당 10개 표시)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공지사항을 작성할 수 있음</a:t>
                      </a:r>
                      <a:b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[공지]여부 체크, 제목, 내용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[공지]는 목록 최상위에 고정됨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매장정보를 수정할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매장 비밀번호 변경, 포인트 적립 % 설정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515" name="Google Shape;515;p31"/>
          <p:cNvSpPr/>
          <p:nvPr/>
        </p:nvSpPr>
        <p:spPr>
          <a:xfrm>
            <a:off x="2802725" y="4090500"/>
            <a:ext cx="152400" cy="9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" name="Google Shape;516;p31"/>
          <p:cNvCxnSpPr>
            <a:stCxn id="515" idx="2"/>
            <a:endCxn id="500" idx="2"/>
          </p:cNvCxnSpPr>
          <p:nvPr/>
        </p:nvCxnSpPr>
        <p:spPr>
          <a:xfrm rot="-5400000">
            <a:off x="2941775" y="4003650"/>
            <a:ext cx="122100" cy="247800"/>
          </a:xfrm>
          <a:prstGeom prst="curvedConnector5">
            <a:avLst>
              <a:gd fmla="val -62715" name="adj1"/>
              <a:gd fmla="val 75474" name="adj2"/>
              <a:gd fmla="val 11609" name="adj3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026825" y="614300"/>
            <a:ext cx="2935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93939"/>
                </a:solidFill>
                <a:latin typeface="Noto Sans"/>
                <a:ea typeface="Noto Sans"/>
                <a:cs typeface="Noto Sans"/>
                <a:sym typeface="Noto Sans"/>
              </a:rPr>
              <a:t>개요</a:t>
            </a:r>
            <a:endParaRPr b="1" sz="2700">
              <a:solidFill>
                <a:srgbClr val="39393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092675" y="1423825"/>
            <a:ext cx="6906600" cy="267960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 title="kiosk_ma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50" y="1775563"/>
            <a:ext cx="3474024" cy="19761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" name="Google Shape;66;p14"/>
          <p:cNvGraphicFramePr/>
          <p:nvPr/>
        </p:nvGraphicFramePr>
        <p:xfrm>
          <a:off x="4247550" y="166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1176250"/>
                <a:gridCol w="2543050"/>
              </a:tblGrid>
              <a:tr h="43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프로젝트명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6C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BreadScanso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6C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목적 및 개요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일부 상품의 결제 과정을 객체탐지 기술이 적용된 시스템에 할당해 해당 </a:t>
                      </a:r>
                      <a:r>
                        <a:rPr b="1" lang="ko" sz="1000">
                          <a:solidFill>
                            <a:srgbClr val="FF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매장의 운영 효율성 증가</a:t>
                      </a:r>
                      <a:endParaRPr b="1" sz="1000">
                        <a:solidFill>
                          <a:srgbClr val="FF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• 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 기능 소개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6C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객체 탐지 기반 빵 자동 판별 기능(AI스캐너)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분류된 빵의 금액을 자동 계산하여 계산 과정 간소화(키오스크)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웹 어플리케이션과 연동(소비자, 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매니저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모드)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6C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2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32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3" name="Google Shape;523;p32"/>
          <p:cNvSpPr txBox="1"/>
          <p:nvPr/>
        </p:nvSpPr>
        <p:spPr>
          <a:xfrm>
            <a:off x="3026825" y="2132500"/>
            <a:ext cx="2935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93939"/>
                </a:solidFill>
                <a:latin typeface="Noto Sans"/>
                <a:ea typeface="Noto Sans"/>
                <a:cs typeface="Noto Sans"/>
                <a:sym typeface="Noto Sans"/>
              </a:rPr>
              <a:t>KIOSK</a:t>
            </a:r>
            <a:endParaRPr b="1" sz="2900">
              <a:solidFill>
                <a:srgbClr val="39393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3"/>
          <p:cNvSpPr txBox="1"/>
          <p:nvPr/>
        </p:nvSpPr>
        <p:spPr>
          <a:xfrm>
            <a:off x="3674975" y="45205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33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KIOSK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530" name="Google Shape;530;p33"/>
          <p:cNvGraphicFramePr/>
          <p:nvPr/>
        </p:nvGraphicFramePr>
        <p:xfrm>
          <a:off x="6080775" y="148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KIOSK 첫화면에 나오는 ‘시작하기'버튼을 누르면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결제를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위한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좌측 최상단에 있는 로고를 누르면 웹페이지의 메인홈페이지 첫화면으로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1" name="Google Shape;531;p33"/>
          <p:cNvSpPr txBox="1"/>
          <p:nvPr/>
        </p:nvSpPr>
        <p:spPr>
          <a:xfrm>
            <a:off x="6398700" y="1197238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KIOSK-첫화면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32" name="Google Shape;532;p33" title="스크린샷 2025-03-11 0055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9" y="1187851"/>
            <a:ext cx="5181199" cy="25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3"/>
          <p:cNvSpPr/>
          <p:nvPr/>
        </p:nvSpPr>
        <p:spPr>
          <a:xfrm flipH="1">
            <a:off x="3057000" y="3486377"/>
            <a:ext cx="549300" cy="24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"/>
          <p:cNvSpPr txBox="1"/>
          <p:nvPr/>
        </p:nvSpPr>
        <p:spPr>
          <a:xfrm>
            <a:off x="3674975" y="45205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34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KIOSK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540" name="Google Shape;540;p34"/>
          <p:cNvGraphicFramePr/>
          <p:nvPr/>
        </p:nvGraphicFramePr>
        <p:xfrm>
          <a:off x="5794600" y="8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2254300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스캔화면과 스캔된 제품의 목록, 결제, 직원호출, 초기화, 목록추가 버튼이 있어 결제할 제품을 확인 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트레이에 제품을 AI스캐너 밑에 두고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‘촬영’을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누르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면 AI스캐너를 이용하여 제품을 촬영할 수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AI스캐너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로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촬영한 구매 제품을 화면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에서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 제품의 분석 결과에 대해 제품명과 인식률이 표시되어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스캔된 제품의 정보를 목록으로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메뉴이름, 단가, 수량, 금액, 삭제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총 수량, 총 금액 표시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수정할 품목이 있을 경우, ‘품목추가’를 눌러 수정할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‘결제’버튼을 눌러 결제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541" name="Google Shape;541;p34"/>
          <p:cNvSpPr txBox="1"/>
          <p:nvPr/>
        </p:nvSpPr>
        <p:spPr>
          <a:xfrm>
            <a:off x="6096925" y="511450"/>
            <a:ext cx="2032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KIOSK-AI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스캐너/메뉴목록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42" name="Google Shape;542;p34"/>
          <p:cNvGrpSpPr/>
          <p:nvPr/>
        </p:nvGrpSpPr>
        <p:grpSpPr>
          <a:xfrm>
            <a:off x="728281" y="3441489"/>
            <a:ext cx="2567931" cy="1079072"/>
            <a:chOff x="654125" y="622950"/>
            <a:chExt cx="3270000" cy="1526700"/>
          </a:xfrm>
        </p:grpSpPr>
        <p:pic>
          <p:nvPicPr>
            <p:cNvPr id="543" name="Google Shape;543;p34" title="스크린샷 2025-03-12 150529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9250" y="724050"/>
              <a:ext cx="3144875" cy="135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p34"/>
            <p:cNvSpPr/>
            <p:nvPr/>
          </p:nvSpPr>
          <p:spPr>
            <a:xfrm flipH="1">
              <a:off x="654125" y="622950"/>
              <a:ext cx="3270000" cy="1526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34"/>
          <p:cNvGrpSpPr/>
          <p:nvPr/>
        </p:nvGrpSpPr>
        <p:grpSpPr>
          <a:xfrm>
            <a:off x="728286" y="675279"/>
            <a:ext cx="4941234" cy="2599580"/>
            <a:chOff x="987075" y="1910725"/>
            <a:chExt cx="5017500" cy="2564700"/>
          </a:xfrm>
        </p:grpSpPr>
        <p:pic>
          <p:nvPicPr>
            <p:cNvPr id="546" name="Google Shape;546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2850" y="1910725"/>
              <a:ext cx="4921724" cy="2564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34"/>
            <p:cNvSpPr/>
            <p:nvPr/>
          </p:nvSpPr>
          <p:spPr>
            <a:xfrm flipH="1">
              <a:off x="987075" y="1910725"/>
              <a:ext cx="5017500" cy="2564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34"/>
          <p:cNvSpPr/>
          <p:nvPr/>
        </p:nvSpPr>
        <p:spPr>
          <a:xfrm>
            <a:off x="939537" y="337399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49" name="Google Shape;549;p34"/>
          <p:cNvSpPr txBox="1"/>
          <p:nvPr/>
        </p:nvSpPr>
        <p:spPr>
          <a:xfrm>
            <a:off x="924923" y="337401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50" name="Google Shape;550;p34" title="바운딩박스.png"/>
          <p:cNvPicPr preferRelativeResize="0"/>
          <p:nvPr/>
        </p:nvPicPr>
        <p:blipFill rotWithShape="1">
          <a:blip r:embed="rId6">
            <a:alphaModFix/>
          </a:blip>
          <a:srcRect b="0" l="2214" r="3151" t="4361"/>
          <a:stretch/>
        </p:blipFill>
        <p:spPr>
          <a:xfrm>
            <a:off x="1455101" y="740041"/>
            <a:ext cx="2274775" cy="1596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4" title="키오스크 목록 수정.png"/>
          <p:cNvPicPr preferRelativeResize="0"/>
          <p:nvPr/>
        </p:nvPicPr>
        <p:blipFill rotWithShape="1">
          <a:blip r:embed="rId7">
            <a:alphaModFix/>
          </a:blip>
          <a:srcRect b="35459" l="28932" r="28519" t="8646"/>
          <a:stretch/>
        </p:blipFill>
        <p:spPr>
          <a:xfrm>
            <a:off x="3962349" y="3099025"/>
            <a:ext cx="1528474" cy="11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4"/>
          <p:cNvSpPr/>
          <p:nvPr/>
        </p:nvSpPr>
        <p:spPr>
          <a:xfrm flipH="1">
            <a:off x="3962325" y="3049850"/>
            <a:ext cx="1528500" cy="130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3" name="Google Shape;553;p34"/>
          <p:cNvCxnSpPr/>
          <p:nvPr/>
        </p:nvCxnSpPr>
        <p:spPr>
          <a:xfrm flipH="1" rot="10800000">
            <a:off x="1310475" y="1163700"/>
            <a:ext cx="379200" cy="97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54" name="Google Shape;554;p34"/>
          <p:cNvCxnSpPr/>
          <p:nvPr/>
        </p:nvCxnSpPr>
        <p:spPr>
          <a:xfrm flipH="1" rot="-5400000">
            <a:off x="4875425" y="2917100"/>
            <a:ext cx="359700" cy="145800"/>
          </a:xfrm>
          <a:prstGeom prst="curvedConnector3">
            <a:avLst>
              <a:gd fmla="val 8632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55" name="Google Shape;555;p34"/>
          <p:cNvSpPr/>
          <p:nvPr/>
        </p:nvSpPr>
        <p:spPr>
          <a:xfrm>
            <a:off x="1260637" y="413971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56" name="Google Shape;556;p34"/>
          <p:cNvSpPr txBox="1"/>
          <p:nvPr/>
        </p:nvSpPr>
        <p:spPr>
          <a:xfrm>
            <a:off x="1244473" y="413973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57" name="Google Shape;557;p34"/>
          <p:cNvSpPr/>
          <p:nvPr/>
        </p:nvSpPr>
        <p:spPr>
          <a:xfrm>
            <a:off x="1037512" y="147819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58" name="Google Shape;558;p34"/>
          <p:cNvSpPr txBox="1"/>
          <p:nvPr/>
        </p:nvSpPr>
        <p:spPr>
          <a:xfrm>
            <a:off x="1022898" y="147821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3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59" name="Google Shape;559;p34"/>
          <p:cNvSpPr/>
          <p:nvPr/>
        </p:nvSpPr>
        <p:spPr>
          <a:xfrm>
            <a:off x="1299112" y="6229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60" name="Google Shape;560;p34"/>
          <p:cNvSpPr txBox="1"/>
          <p:nvPr/>
        </p:nvSpPr>
        <p:spPr>
          <a:xfrm>
            <a:off x="1277198" y="6229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4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61" name="Google Shape;561;p34"/>
          <p:cNvSpPr/>
          <p:nvPr/>
        </p:nvSpPr>
        <p:spPr>
          <a:xfrm>
            <a:off x="4247562" y="10921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62" name="Google Shape;562;p34"/>
          <p:cNvSpPr txBox="1"/>
          <p:nvPr/>
        </p:nvSpPr>
        <p:spPr>
          <a:xfrm>
            <a:off x="4232948" y="10921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5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63" name="Google Shape;563;p34"/>
          <p:cNvSpPr/>
          <p:nvPr/>
        </p:nvSpPr>
        <p:spPr>
          <a:xfrm>
            <a:off x="4509037" y="26417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64" name="Google Shape;564;p34"/>
          <p:cNvSpPr txBox="1"/>
          <p:nvPr/>
        </p:nvSpPr>
        <p:spPr>
          <a:xfrm>
            <a:off x="4494423" y="26417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6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65" name="Google Shape;565;p34"/>
          <p:cNvSpPr/>
          <p:nvPr/>
        </p:nvSpPr>
        <p:spPr>
          <a:xfrm>
            <a:off x="3186812" y="28695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66" name="Google Shape;566;p34"/>
          <p:cNvSpPr txBox="1"/>
          <p:nvPr/>
        </p:nvSpPr>
        <p:spPr>
          <a:xfrm>
            <a:off x="3172198" y="28695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7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5"/>
          <p:cNvSpPr txBox="1"/>
          <p:nvPr/>
        </p:nvSpPr>
        <p:spPr>
          <a:xfrm>
            <a:off x="3674975" y="45205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2" name="Google Shape;572;p35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KIOSK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573" name="Google Shape;573;p35"/>
          <p:cNvGraphicFramePr/>
          <p:nvPr/>
        </p:nvGraphicFramePr>
        <p:xfrm>
          <a:off x="5973350" y="110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411075"/>
                <a:gridCol w="20314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회원 여부를 확인하는 모달 표시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네 : 2번 전화번호 입력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아니요 : 결제화면으로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회원의 전화번호를 입력하여 적립을 받을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적립안함 : 결제화면으로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확인 : 3번 포인트 사용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포인트를 사용할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총 결제 금액 확인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회원의 잔여 포인트 확인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사용 가능 최대 포인트 확인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사용할 포인트 작성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(최소 사용 포인트는 1,000p로 설정)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사용안함 : 적립금 사용하지않고 결제화면으로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확인 : 사용할 적립금 저장되며 결제화면으로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4" name="Google Shape;574;p35"/>
          <p:cNvSpPr txBox="1"/>
          <p:nvPr/>
        </p:nvSpPr>
        <p:spPr>
          <a:xfrm>
            <a:off x="6398700" y="816238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KIOSK-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포인트적립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4">
            <a:alphaModFix/>
          </a:blip>
          <a:srcRect b="34420" l="37290" r="36712" t="35754"/>
          <a:stretch/>
        </p:blipFill>
        <p:spPr>
          <a:xfrm>
            <a:off x="870075" y="622938"/>
            <a:ext cx="2274774" cy="126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5">
            <a:alphaModFix/>
          </a:blip>
          <a:srcRect b="10753" l="34125" r="34430" t="9476"/>
          <a:stretch/>
        </p:blipFill>
        <p:spPr>
          <a:xfrm>
            <a:off x="1058553" y="1977050"/>
            <a:ext cx="1897825" cy="23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6">
            <a:alphaModFix/>
          </a:blip>
          <a:srcRect b="0" l="33305" r="35004" t="0"/>
          <a:stretch/>
        </p:blipFill>
        <p:spPr>
          <a:xfrm>
            <a:off x="3345575" y="1036775"/>
            <a:ext cx="2301560" cy="34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5"/>
          <p:cNvSpPr/>
          <p:nvPr/>
        </p:nvSpPr>
        <p:spPr>
          <a:xfrm flipH="1">
            <a:off x="987325" y="1910725"/>
            <a:ext cx="2065500" cy="2564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5"/>
          <p:cNvSpPr/>
          <p:nvPr/>
        </p:nvSpPr>
        <p:spPr>
          <a:xfrm flipH="1">
            <a:off x="3375675" y="917675"/>
            <a:ext cx="2372400" cy="353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5"/>
          <p:cNvSpPr/>
          <p:nvPr/>
        </p:nvSpPr>
        <p:spPr>
          <a:xfrm>
            <a:off x="1321562" y="8039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81" name="Google Shape;581;p35"/>
          <p:cNvSpPr txBox="1"/>
          <p:nvPr/>
        </p:nvSpPr>
        <p:spPr>
          <a:xfrm>
            <a:off x="1306948" y="8039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82" name="Google Shape;582;p35"/>
          <p:cNvSpPr/>
          <p:nvPr/>
        </p:nvSpPr>
        <p:spPr>
          <a:xfrm>
            <a:off x="1208962" y="19770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83" name="Google Shape;583;p35"/>
          <p:cNvSpPr txBox="1"/>
          <p:nvPr/>
        </p:nvSpPr>
        <p:spPr>
          <a:xfrm>
            <a:off x="1194348" y="19770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84" name="Google Shape;584;p35"/>
          <p:cNvSpPr/>
          <p:nvPr/>
        </p:nvSpPr>
        <p:spPr>
          <a:xfrm>
            <a:off x="3811137" y="103676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85" name="Google Shape;585;p35"/>
          <p:cNvSpPr txBox="1"/>
          <p:nvPr/>
        </p:nvSpPr>
        <p:spPr>
          <a:xfrm>
            <a:off x="3796523" y="103678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3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6"/>
          <p:cNvSpPr txBox="1"/>
          <p:nvPr/>
        </p:nvSpPr>
        <p:spPr>
          <a:xfrm>
            <a:off x="3674975" y="45205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1" name="Google Shape;591;p36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KIOSK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592" name="Google Shape;592;p36"/>
          <p:cNvGraphicFramePr/>
          <p:nvPr/>
        </p:nvGraphicFramePr>
        <p:xfrm>
          <a:off x="6080775" y="103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구매 목록을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메뉴이름, 단가, 수량, 금액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구매할 총 수량, 총 금액, 사용 포인트, 최종 결제 금액을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결제 수단을 선택하여 결제할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결제 완료 화면이 나오며 최종 결제 금액에 대한 적립 포인트, 최종 보유 포인트를 확인할 수 있음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‘영수증 출력’을 누르면 종이영수증이 출력됨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‘확인’을 누르면 KIOSK 첫화면으로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93" name="Google Shape;593;p36"/>
          <p:cNvSpPr txBox="1"/>
          <p:nvPr/>
        </p:nvSpPr>
        <p:spPr>
          <a:xfrm>
            <a:off x="6398700" y="740038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KIOSK-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결제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4">
            <a:alphaModFix/>
          </a:blip>
          <a:srcRect b="0" l="27449" r="26938" t="10785"/>
          <a:stretch/>
        </p:blipFill>
        <p:spPr>
          <a:xfrm>
            <a:off x="713928" y="1060213"/>
            <a:ext cx="3320397" cy="30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5">
            <a:alphaModFix/>
          </a:blip>
          <a:srcRect b="7876" l="5186" r="0" t="0"/>
          <a:stretch/>
        </p:blipFill>
        <p:spPr>
          <a:xfrm>
            <a:off x="3556800" y="1425300"/>
            <a:ext cx="2360325" cy="21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6"/>
          <p:cNvSpPr/>
          <p:nvPr/>
        </p:nvSpPr>
        <p:spPr>
          <a:xfrm flipH="1">
            <a:off x="3566074" y="1408800"/>
            <a:ext cx="2274900" cy="217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6"/>
          <p:cNvSpPr/>
          <p:nvPr/>
        </p:nvSpPr>
        <p:spPr>
          <a:xfrm>
            <a:off x="1309537" y="116789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98" name="Google Shape;598;p36"/>
          <p:cNvSpPr txBox="1"/>
          <p:nvPr/>
        </p:nvSpPr>
        <p:spPr>
          <a:xfrm>
            <a:off x="1294923" y="116791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99" name="Google Shape;599;p36"/>
          <p:cNvSpPr/>
          <p:nvPr/>
        </p:nvSpPr>
        <p:spPr>
          <a:xfrm flipH="1">
            <a:off x="2076150" y="2778950"/>
            <a:ext cx="1317000" cy="61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6"/>
          <p:cNvSpPr/>
          <p:nvPr/>
        </p:nvSpPr>
        <p:spPr>
          <a:xfrm>
            <a:off x="2126762" y="282079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601" name="Google Shape;601;p36"/>
          <p:cNvSpPr txBox="1"/>
          <p:nvPr/>
        </p:nvSpPr>
        <p:spPr>
          <a:xfrm>
            <a:off x="2112148" y="282081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2" name="Google Shape;602;p36"/>
          <p:cNvSpPr/>
          <p:nvPr/>
        </p:nvSpPr>
        <p:spPr>
          <a:xfrm>
            <a:off x="728537" y="353751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603" name="Google Shape;603;p36"/>
          <p:cNvSpPr txBox="1"/>
          <p:nvPr/>
        </p:nvSpPr>
        <p:spPr>
          <a:xfrm>
            <a:off x="713923" y="353753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3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4" name="Google Shape;604;p36"/>
          <p:cNvSpPr/>
          <p:nvPr/>
        </p:nvSpPr>
        <p:spPr>
          <a:xfrm>
            <a:off x="3724562" y="293831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605" name="Google Shape;605;p36"/>
          <p:cNvSpPr txBox="1"/>
          <p:nvPr/>
        </p:nvSpPr>
        <p:spPr>
          <a:xfrm>
            <a:off x="3709948" y="293833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5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6" name="Google Shape;606;p36"/>
          <p:cNvSpPr/>
          <p:nvPr/>
        </p:nvSpPr>
        <p:spPr>
          <a:xfrm>
            <a:off x="3709762" y="132614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607" name="Google Shape;607;p36"/>
          <p:cNvSpPr txBox="1"/>
          <p:nvPr/>
        </p:nvSpPr>
        <p:spPr>
          <a:xfrm>
            <a:off x="3687848" y="132616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4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8" name="Google Shape;608;p36"/>
          <p:cNvSpPr/>
          <p:nvPr/>
        </p:nvSpPr>
        <p:spPr>
          <a:xfrm>
            <a:off x="4735037" y="293831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609" name="Google Shape;609;p36"/>
          <p:cNvSpPr txBox="1"/>
          <p:nvPr/>
        </p:nvSpPr>
        <p:spPr>
          <a:xfrm>
            <a:off x="4720423" y="293833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6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5" name="Google Shape;615;p37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MAIN STRUCTURE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6" name="Google Shape;616;p37"/>
          <p:cNvSpPr/>
          <p:nvPr/>
        </p:nvSpPr>
        <p:spPr>
          <a:xfrm>
            <a:off x="3724475" y="774450"/>
            <a:ext cx="15399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메인홈페이지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7" name="Google Shape;617;p37"/>
          <p:cNvSpPr/>
          <p:nvPr/>
        </p:nvSpPr>
        <p:spPr>
          <a:xfrm>
            <a:off x="793750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브랜드소개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8" name="Google Shape;618;p37"/>
          <p:cNvSpPr/>
          <p:nvPr/>
        </p:nvSpPr>
        <p:spPr>
          <a:xfrm>
            <a:off x="1858817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매장안내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9" name="Google Shape;619;p37"/>
          <p:cNvSpPr/>
          <p:nvPr/>
        </p:nvSpPr>
        <p:spPr>
          <a:xfrm>
            <a:off x="2923883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메뉴정보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0" name="Google Shape;620;p37"/>
          <p:cNvSpPr/>
          <p:nvPr/>
        </p:nvSpPr>
        <p:spPr>
          <a:xfrm>
            <a:off x="3988950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1" name="Google Shape;621;p37"/>
          <p:cNvSpPr/>
          <p:nvPr/>
        </p:nvSpPr>
        <p:spPr>
          <a:xfrm>
            <a:off x="5054017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커뮤니티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2" name="Google Shape;622;p37"/>
          <p:cNvSpPr/>
          <p:nvPr/>
        </p:nvSpPr>
        <p:spPr>
          <a:xfrm>
            <a:off x="6119077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3" name="Google Shape;623;p37"/>
          <p:cNvSpPr/>
          <p:nvPr/>
        </p:nvSpPr>
        <p:spPr>
          <a:xfrm>
            <a:off x="7184137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회원가입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24" name="Google Shape;624;p37"/>
          <p:cNvCxnSpPr>
            <a:stCxn id="616" idx="2"/>
            <a:endCxn id="620" idx="0"/>
          </p:cNvCxnSpPr>
          <p:nvPr/>
        </p:nvCxnSpPr>
        <p:spPr>
          <a:xfrm>
            <a:off x="4494425" y="1139550"/>
            <a:ext cx="8700" cy="4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37"/>
          <p:cNvCxnSpPr>
            <a:stCxn id="617" idx="0"/>
            <a:endCxn id="616" idx="2"/>
          </p:cNvCxnSpPr>
          <p:nvPr/>
        </p:nvCxnSpPr>
        <p:spPr>
          <a:xfrm rot="-5400000">
            <a:off x="2664850" y="-217425"/>
            <a:ext cx="472800" cy="3186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37"/>
          <p:cNvCxnSpPr>
            <a:stCxn id="618" idx="0"/>
            <a:endCxn id="616" idx="2"/>
          </p:cNvCxnSpPr>
          <p:nvPr/>
        </p:nvCxnSpPr>
        <p:spPr>
          <a:xfrm rot="-5400000">
            <a:off x="3197267" y="315225"/>
            <a:ext cx="472800" cy="2121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37"/>
          <p:cNvCxnSpPr>
            <a:stCxn id="619" idx="0"/>
            <a:endCxn id="616" idx="2"/>
          </p:cNvCxnSpPr>
          <p:nvPr/>
        </p:nvCxnSpPr>
        <p:spPr>
          <a:xfrm rot="-5400000">
            <a:off x="3729833" y="847725"/>
            <a:ext cx="472800" cy="1056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37"/>
          <p:cNvCxnSpPr>
            <a:stCxn id="621" idx="0"/>
            <a:endCxn id="616" idx="2"/>
          </p:cNvCxnSpPr>
          <p:nvPr/>
        </p:nvCxnSpPr>
        <p:spPr>
          <a:xfrm flipH="1" rot="5400000">
            <a:off x="4794967" y="839025"/>
            <a:ext cx="472800" cy="10737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37"/>
          <p:cNvCxnSpPr>
            <a:stCxn id="622" idx="0"/>
            <a:endCxn id="616" idx="2"/>
          </p:cNvCxnSpPr>
          <p:nvPr/>
        </p:nvCxnSpPr>
        <p:spPr>
          <a:xfrm flipH="1" rot="5400000">
            <a:off x="5327377" y="306375"/>
            <a:ext cx="472800" cy="2139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37"/>
          <p:cNvCxnSpPr>
            <a:stCxn id="623" idx="0"/>
            <a:endCxn id="616" idx="2"/>
          </p:cNvCxnSpPr>
          <p:nvPr/>
        </p:nvCxnSpPr>
        <p:spPr>
          <a:xfrm flipH="1" rot="5400000">
            <a:off x="5859937" y="-226125"/>
            <a:ext cx="472800" cy="3204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7"/>
          <p:cNvSpPr/>
          <p:nvPr/>
        </p:nvSpPr>
        <p:spPr>
          <a:xfrm>
            <a:off x="793750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브랜드 소개글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2" name="Google Shape;632;p37"/>
          <p:cNvSpPr/>
          <p:nvPr/>
        </p:nvSpPr>
        <p:spPr>
          <a:xfrm>
            <a:off x="1858825" y="25117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지도 API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3" name="Google Shape;633;p37"/>
          <p:cNvSpPr/>
          <p:nvPr/>
        </p:nvSpPr>
        <p:spPr>
          <a:xfrm>
            <a:off x="1858825" y="293080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상세주소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4" name="Google Shape;634;p37"/>
          <p:cNvSpPr/>
          <p:nvPr/>
        </p:nvSpPr>
        <p:spPr>
          <a:xfrm>
            <a:off x="1858825" y="334982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대중교통/자가용 이용 안내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5" name="Google Shape;635;p37"/>
          <p:cNvSpPr/>
          <p:nvPr/>
        </p:nvSpPr>
        <p:spPr>
          <a:xfrm>
            <a:off x="2923900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전체메뉴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6" name="Google Shape;636;p37"/>
          <p:cNvSpPr/>
          <p:nvPr/>
        </p:nvSpPr>
        <p:spPr>
          <a:xfrm>
            <a:off x="2921688" y="2932688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BEST 메뉴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7" name="Google Shape;637;p37"/>
          <p:cNvSpPr/>
          <p:nvPr/>
        </p:nvSpPr>
        <p:spPr>
          <a:xfrm>
            <a:off x="2921688" y="3351713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NEW 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메뉴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8" name="Google Shape;638;p37"/>
          <p:cNvSpPr/>
          <p:nvPr/>
        </p:nvSpPr>
        <p:spPr>
          <a:xfrm>
            <a:off x="2917263" y="25098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지점별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9" name="Google Shape;639;p37"/>
          <p:cNvSpPr/>
          <p:nvPr/>
        </p:nvSpPr>
        <p:spPr>
          <a:xfrm>
            <a:off x="3988975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이벤트 목록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0" name="Google Shape;640;p37"/>
          <p:cNvSpPr/>
          <p:nvPr/>
        </p:nvSpPr>
        <p:spPr>
          <a:xfrm>
            <a:off x="3980125" y="25117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이벤트 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상세페이지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1" name="Google Shape;641;p37"/>
          <p:cNvSpPr/>
          <p:nvPr/>
        </p:nvSpPr>
        <p:spPr>
          <a:xfrm>
            <a:off x="5054050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공지사항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2" name="Google Shape;642;p37"/>
          <p:cNvSpPr/>
          <p:nvPr/>
        </p:nvSpPr>
        <p:spPr>
          <a:xfrm>
            <a:off x="5051800" y="25117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Q&amp;A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3" name="Google Shape;643;p37"/>
          <p:cNvSpPr/>
          <p:nvPr/>
        </p:nvSpPr>
        <p:spPr>
          <a:xfrm>
            <a:off x="6119125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회원 로그인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4" name="Google Shape;644;p37"/>
          <p:cNvSpPr/>
          <p:nvPr/>
        </p:nvSpPr>
        <p:spPr>
          <a:xfrm>
            <a:off x="6112450" y="25117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매니저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 로그인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5" name="Google Shape;645;p37"/>
          <p:cNvSpPr/>
          <p:nvPr/>
        </p:nvSpPr>
        <p:spPr>
          <a:xfrm>
            <a:off x="6119125" y="293080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소셜로그인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(구글, 네이버)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6" name="Google Shape;646;p37"/>
          <p:cNvSpPr/>
          <p:nvPr/>
        </p:nvSpPr>
        <p:spPr>
          <a:xfrm>
            <a:off x="7184200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회원가입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7" name="Google Shape;647;p37"/>
          <p:cNvSpPr/>
          <p:nvPr/>
        </p:nvSpPr>
        <p:spPr>
          <a:xfrm>
            <a:off x="1858825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지점별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8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3" name="Google Shape;653;p38"/>
          <p:cNvSpPr txBox="1"/>
          <p:nvPr/>
        </p:nvSpPr>
        <p:spPr>
          <a:xfrm>
            <a:off x="3272375" y="331650"/>
            <a:ext cx="24441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MEMBER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STRUCTURE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4" name="Google Shape;654;p38"/>
          <p:cNvSpPr/>
          <p:nvPr/>
        </p:nvSpPr>
        <p:spPr>
          <a:xfrm>
            <a:off x="3724475" y="774450"/>
            <a:ext cx="15399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마이페이지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5" name="Google Shape;655;p38"/>
          <p:cNvSpPr/>
          <p:nvPr/>
        </p:nvSpPr>
        <p:spPr>
          <a:xfrm>
            <a:off x="1131163" y="1612350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회원정보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6" name="Google Shape;656;p38"/>
          <p:cNvSpPr/>
          <p:nvPr/>
        </p:nvSpPr>
        <p:spPr>
          <a:xfrm>
            <a:off x="2570554" y="1612350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포인트적립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7" name="Google Shape;657;p38"/>
          <p:cNvSpPr/>
          <p:nvPr/>
        </p:nvSpPr>
        <p:spPr>
          <a:xfrm>
            <a:off x="3980233" y="1612350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상품문의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8" name="Google Shape;658;p38"/>
          <p:cNvSpPr/>
          <p:nvPr/>
        </p:nvSpPr>
        <p:spPr>
          <a:xfrm>
            <a:off x="5389875" y="1612350"/>
            <a:ext cx="12963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구매/취소내역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9" name="Google Shape;659;p38"/>
          <p:cNvSpPr/>
          <p:nvPr/>
        </p:nvSpPr>
        <p:spPr>
          <a:xfrm>
            <a:off x="7067429" y="1612350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회원탈퇴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60" name="Google Shape;660;p38"/>
          <p:cNvCxnSpPr>
            <a:stCxn id="655" idx="0"/>
            <a:endCxn id="654" idx="2"/>
          </p:cNvCxnSpPr>
          <p:nvPr/>
        </p:nvCxnSpPr>
        <p:spPr>
          <a:xfrm rot="-5400000">
            <a:off x="2833513" y="-48600"/>
            <a:ext cx="472800" cy="284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38"/>
          <p:cNvCxnSpPr>
            <a:stCxn id="656" idx="0"/>
            <a:endCxn id="654" idx="2"/>
          </p:cNvCxnSpPr>
          <p:nvPr/>
        </p:nvCxnSpPr>
        <p:spPr>
          <a:xfrm rot="-5400000">
            <a:off x="3553204" y="671100"/>
            <a:ext cx="472800" cy="1409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38"/>
          <p:cNvCxnSpPr>
            <a:stCxn id="659" idx="0"/>
            <a:endCxn id="654" idx="2"/>
          </p:cNvCxnSpPr>
          <p:nvPr/>
        </p:nvCxnSpPr>
        <p:spPr>
          <a:xfrm flipH="1" rot="5400000">
            <a:off x="5801579" y="-167700"/>
            <a:ext cx="472800" cy="3087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38"/>
          <p:cNvSpPr/>
          <p:nvPr/>
        </p:nvSpPr>
        <p:spPr>
          <a:xfrm>
            <a:off x="7067413" y="205840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비밀번호 인증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64" name="Google Shape;664;p38"/>
          <p:cNvCxnSpPr>
            <a:stCxn id="658" idx="0"/>
            <a:endCxn id="654" idx="2"/>
          </p:cNvCxnSpPr>
          <p:nvPr/>
        </p:nvCxnSpPr>
        <p:spPr>
          <a:xfrm flipH="1" rot="5400000">
            <a:off x="5029875" y="604200"/>
            <a:ext cx="472800" cy="1543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38"/>
          <p:cNvSpPr/>
          <p:nvPr/>
        </p:nvSpPr>
        <p:spPr>
          <a:xfrm>
            <a:off x="7067413" y="246542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회원탈퇴 사유입력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6" name="Google Shape;666;p38"/>
          <p:cNvSpPr/>
          <p:nvPr/>
        </p:nvSpPr>
        <p:spPr>
          <a:xfrm>
            <a:off x="1131163" y="205840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회원정보수정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7" name="Google Shape;667;p38"/>
          <p:cNvSpPr/>
          <p:nvPr/>
        </p:nvSpPr>
        <p:spPr>
          <a:xfrm>
            <a:off x="1131163" y="246542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비밀번호 변경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8" name="Google Shape;668;p38"/>
          <p:cNvSpPr/>
          <p:nvPr/>
        </p:nvSpPr>
        <p:spPr>
          <a:xfrm>
            <a:off x="2555713" y="205840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포인트적립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내역 확인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389878" y="2058400"/>
            <a:ext cx="12963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구매내역 목록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70" name="Google Shape;670;p38"/>
          <p:cNvSpPr/>
          <p:nvPr/>
        </p:nvSpPr>
        <p:spPr>
          <a:xfrm>
            <a:off x="5389828" y="2875350"/>
            <a:ext cx="12963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건별 전자영수증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71" name="Google Shape;671;p38"/>
          <p:cNvSpPr/>
          <p:nvPr/>
        </p:nvSpPr>
        <p:spPr>
          <a:xfrm>
            <a:off x="5389828" y="2466875"/>
            <a:ext cx="12963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취소내역 목록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72" name="Google Shape;672;p38"/>
          <p:cNvCxnSpPr>
            <a:stCxn id="657" idx="0"/>
            <a:endCxn id="654" idx="2"/>
          </p:cNvCxnSpPr>
          <p:nvPr/>
        </p:nvCxnSpPr>
        <p:spPr>
          <a:xfrm rot="10800000">
            <a:off x="4494433" y="1139550"/>
            <a:ext cx="0" cy="4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38"/>
          <p:cNvSpPr/>
          <p:nvPr/>
        </p:nvSpPr>
        <p:spPr>
          <a:xfrm>
            <a:off x="3972788" y="205840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나의 상품문의 내역 확인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9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9" name="Google Shape;679;p39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USER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STRUCTURE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0" name="Google Shape;680;p39"/>
          <p:cNvSpPr/>
          <p:nvPr/>
        </p:nvSpPr>
        <p:spPr>
          <a:xfrm>
            <a:off x="3724475" y="774450"/>
            <a:ext cx="15399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매장페이지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1" name="Google Shape;681;p39"/>
          <p:cNvSpPr/>
          <p:nvPr/>
        </p:nvSpPr>
        <p:spPr>
          <a:xfrm>
            <a:off x="968800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매출정보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2" name="Google Shape;682;p39"/>
          <p:cNvSpPr/>
          <p:nvPr/>
        </p:nvSpPr>
        <p:spPr>
          <a:xfrm>
            <a:off x="2174942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재고관리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3" name="Google Shape;683;p39"/>
          <p:cNvSpPr/>
          <p:nvPr/>
        </p:nvSpPr>
        <p:spPr>
          <a:xfrm>
            <a:off x="3381083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결제관리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4" name="Google Shape;684;p39"/>
          <p:cNvSpPr/>
          <p:nvPr/>
        </p:nvSpPr>
        <p:spPr>
          <a:xfrm>
            <a:off x="4590350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메뉴관리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5" name="Google Shape;685;p39"/>
          <p:cNvSpPr/>
          <p:nvPr/>
        </p:nvSpPr>
        <p:spPr>
          <a:xfrm>
            <a:off x="5799604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회원관리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6" name="Google Shape;686;p39"/>
          <p:cNvSpPr/>
          <p:nvPr/>
        </p:nvSpPr>
        <p:spPr>
          <a:xfrm>
            <a:off x="7008852" y="1612275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시스템설정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87" name="Google Shape;687;p39"/>
          <p:cNvCxnSpPr>
            <a:stCxn id="681" idx="0"/>
            <a:endCxn id="680" idx="2"/>
          </p:cNvCxnSpPr>
          <p:nvPr/>
        </p:nvCxnSpPr>
        <p:spPr>
          <a:xfrm rot="-5400000">
            <a:off x="2752300" y="-129825"/>
            <a:ext cx="472800" cy="30114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39"/>
          <p:cNvCxnSpPr>
            <a:stCxn id="682" idx="0"/>
            <a:endCxn id="680" idx="2"/>
          </p:cNvCxnSpPr>
          <p:nvPr/>
        </p:nvCxnSpPr>
        <p:spPr>
          <a:xfrm rot="-5400000">
            <a:off x="3355442" y="473175"/>
            <a:ext cx="472800" cy="18054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39"/>
          <p:cNvCxnSpPr>
            <a:stCxn id="683" idx="0"/>
            <a:endCxn id="680" idx="2"/>
          </p:cNvCxnSpPr>
          <p:nvPr/>
        </p:nvCxnSpPr>
        <p:spPr>
          <a:xfrm rot="-5400000">
            <a:off x="3958433" y="1076325"/>
            <a:ext cx="472800" cy="5991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39"/>
          <p:cNvCxnSpPr>
            <a:stCxn id="685" idx="0"/>
            <a:endCxn id="680" idx="2"/>
          </p:cNvCxnSpPr>
          <p:nvPr/>
        </p:nvCxnSpPr>
        <p:spPr>
          <a:xfrm flipH="1" rot="5400000">
            <a:off x="5167654" y="466125"/>
            <a:ext cx="472800" cy="18195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39"/>
          <p:cNvCxnSpPr>
            <a:stCxn id="686" idx="0"/>
            <a:endCxn id="680" idx="2"/>
          </p:cNvCxnSpPr>
          <p:nvPr/>
        </p:nvCxnSpPr>
        <p:spPr>
          <a:xfrm flipH="1" rot="5400000">
            <a:off x="5772402" y="-138375"/>
            <a:ext cx="472800" cy="30285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39"/>
          <p:cNvSpPr/>
          <p:nvPr/>
        </p:nvSpPr>
        <p:spPr>
          <a:xfrm>
            <a:off x="968800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전체 기간 매출액 그래프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93" name="Google Shape;693;p39"/>
          <p:cNvCxnSpPr>
            <a:stCxn id="684" idx="0"/>
            <a:endCxn id="680" idx="2"/>
          </p:cNvCxnSpPr>
          <p:nvPr/>
        </p:nvCxnSpPr>
        <p:spPr>
          <a:xfrm flipH="1" rot="5400000">
            <a:off x="4563050" y="1070775"/>
            <a:ext cx="472800" cy="6102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39"/>
          <p:cNvSpPr/>
          <p:nvPr/>
        </p:nvSpPr>
        <p:spPr>
          <a:xfrm>
            <a:off x="968800" y="25015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기간별 매출액 그래프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5" name="Google Shape;695;p39"/>
          <p:cNvSpPr/>
          <p:nvPr/>
        </p:nvSpPr>
        <p:spPr>
          <a:xfrm>
            <a:off x="968800" y="2910400"/>
            <a:ext cx="1028400" cy="5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기간별 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제품 판매량 TOP5 list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6" name="Google Shape;696;p39"/>
          <p:cNvSpPr/>
          <p:nvPr/>
        </p:nvSpPr>
        <p:spPr>
          <a:xfrm>
            <a:off x="968800" y="3496525"/>
            <a:ext cx="1028400" cy="5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기간별 제품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별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 판매량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7" name="Google Shape;697;p39"/>
          <p:cNvSpPr/>
          <p:nvPr/>
        </p:nvSpPr>
        <p:spPr>
          <a:xfrm>
            <a:off x="2174950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제품 재고 목록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8" name="Google Shape;698;p39"/>
          <p:cNvSpPr/>
          <p:nvPr/>
        </p:nvSpPr>
        <p:spPr>
          <a:xfrm>
            <a:off x="2174950" y="25015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제품 재고 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수정/삭제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9" name="Google Shape;699;p39"/>
          <p:cNvSpPr/>
          <p:nvPr/>
        </p:nvSpPr>
        <p:spPr>
          <a:xfrm>
            <a:off x="2174950" y="291040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재료 재고 목록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0" name="Google Shape;700;p39"/>
          <p:cNvSpPr/>
          <p:nvPr/>
        </p:nvSpPr>
        <p:spPr>
          <a:xfrm>
            <a:off x="2174950" y="3319225"/>
            <a:ext cx="1028400" cy="5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재료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 재고 수정/등록/삭제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1" name="Google Shape;701;p39"/>
          <p:cNvSpPr/>
          <p:nvPr/>
        </p:nvSpPr>
        <p:spPr>
          <a:xfrm>
            <a:off x="3381100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전체 결제 목록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2" name="Google Shape;702;p39"/>
          <p:cNvSpPr/>
          <p:nvPr/>
        </p:nvSpPr>
        <p:spPr>
          <a:xfrm>
            <a:off x="3381100" y="25015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기간별 결제 목록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3" name="Google Shape;703;p39"/>
          <p:cNvSpPr/>
          <p:nvPr/>
        </p:nvSpPr>
        <p:spPr>
          <a:xfrm>
            <a:off x="3381100" y="291040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취소내역 목록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4" name="Google Shape;704;p39"/>
          <p:cNvSpPr/>
          <p:nvPr/>
        </p:nvSpPr>
        <p:spPr>
          <a:xfrm>
            <a:off x="3381100" y="33135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전자영수증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5" name="Google Shape;705;p39"/>
          <p:cNvSpPr/>
          <p:nvPr/>
        </p:nvSpPr>
        <p:spPr>
          <a:xfrm>
            <a:off x="4587250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메뉴 정보 목록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6" name="Google Shape;706;p39"/>
          <p:cNvSpPr/>
          <p:nvPr/>
        </p:nvSpPr>
        <p:spPr>
          <a:xfrm>
            <a:off x="4587250" y="25015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메뉴 수정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7" name="Google Shape;707;p39"/>
          <p:cNvSpPr/>
          <p:nvPr/>
        </p:nvSpPr>
        <p:spPr>
          <a:xfrm>
            <a:off x="4587250" y="2907563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메뉴 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삭제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8" name="Google Shape;708;p39"/>
          <p:cNvSpPr/>
          <p:nvPr/>
        </p:nvSpPr>
        <p:spPr>
          <a:xfrm>
            <a:off x="4587250" y="33135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메뉴 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등록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9" name="Google Shape;709;p39"/>
          <p:cNvSpPr/>
          <p:nvPr/>
        </p:nvSpPr>
        <p:spPr>
          <a:xfrm>
            <a:off x="4590350" y="3720963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메뉴 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0" name="Google Shape;710;p39"/>
          <p:cNvSpPr/>
          <p:nvPr/>
        </p:nvSpPr>
        <p:spPr>
          <a:xfrm>
            <a:off x="5793400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회원 정보 목록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1" name="Google Shape;711;p39"/>
          <p:cNvSpPr/>
          <p:nvPr/>
        </p:nvSpPr>
        <p:spPr>
          <a:xfrm>
            <a:off x="5793400" y="25015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회원 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기본 인적사항 수정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2" name="Google Shape;712;p39"/>
          <p:cNvSpPr/>
          <p:nvPr/>
        </p:nvSpPr>
        <p:spPr>
          <a:xfrm>
            <a:off x="5793400" y="291040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회원 삭제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3" name="Google Shape;713;p39"/>
          <p:cNvSpPr/>
          <p:nvPr/>
        </p:nvSpPr>
        <p:spPr>
          <a:xfrm>
            <a:off x="5793400" y="331922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신규 등록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4" name="Google Shape;714;p39"/>
          <p:cNvSpPr/>
          <p:nvPr/>
        </p:nvSpPr>
        <p:spPr>
          <a:xfrm>
            <a:off x="6999550" y="20927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홈화면수정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5" name="Google Shape;715;p39"/>
          <p:cNvSpPr/>
          <p:nvPr/>
        </p:nvSpPr>
        <p:spPr>
          <a:xfrm>
            <a:off x="6999550" y="25015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브랜드소개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수정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6" name="Google Shape;716;p39"/>
          <p:cNvSpPr/>
          <p:nvPr/>
        </p:nvSpPr>
        <p:spPr>
          <a:xfrm>
            <a:off x="6999550" y="291040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매장 안내 수정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7" name="Google Shape;717;p39"/>
          <p:cNvSpPr/>
          <p:nvPr/>
        </p:nvSpPr>
        <p:spPr>
          <a:xfrm>
            <a:off x="6999550" y="3319225"/>
            <a:ext cx="1028400" cy="54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이벤트 수정/등록/삭제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8" name="Google Shape;718;p39"/>
          <p:cNvSpPr/>
          <p:nvPr/>
        </p:nvSpPr>
        <p:spPr>
          <a:xfrm>
            <a:off x="7008850" y="3905350"/>
            <a:ext cx="1028400" cy="69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매장 정보 수정(비밀번호변경/포인트 %설정)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0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40"/>
          <p:cNvSpPr txBox="1"/>
          <p:nvPr/>
        </p:nvSpPr>
        <p:spPr>
          <a:xfrm>
            <a:off x="3272375" y="331650"/>
            <a:ext cx="24441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KIOSK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STRUCTURE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5" name="Google Shape;725;p40"/>
          <p:cNvSpPr/>
          <p:nvPr/>
        </p:nvSpPr>
        <p:spPr>
          <a:xfrm>
            <a:off x="3724475" y="774450"/>
            <a:ext cx="15399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KIOSK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6" name="Google Shape;726;p40"/>
          <p:cNvSpPr/>
          <p:nvPr/>
        </p:nvSpPr>
        <p:spPr>
          <a:xfrm>
            <a:off x="1131163" y="1612350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메인화면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7" name="Google Shape;727;p40"/>
          <p:cNvSpPr/>
          <p:nvPr/>
        </p:nvSpPr>
        <p:spPr>
          <a:xfrm>
            <a:off x="2570554" y="1612350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촬영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8" name="Google Shape;728;p40"/>
          <p:cNvSpPr/>
          <p:nvPr/>
        </p:nvSpPr>
        <p:spPr>
          <a:xfrm>
            <a:off x="3980233" y="1612350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회원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9" name="Google Shape;729;p40"/>
          <p:cNvSpPr/>
          <p:nvPr/>
        </p:nvSpPr>
        <p:spPr>
          <a:xfrm>
            <a:off x="6859029" y="1612350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영수증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30" name="Google Shape;730;p40"/>
          <p:cNvCxnSpPr>
            <a:stCxn id="726" idx="0"/>
            <a:endCxn id="725" idx="2"/>
          </p:cNvCxnSpPr>
          <p:nvPr/>
        </p:nvCxnSpPr>
        <p:spPr>
          <a:xfrm rot="-5400000">
            <a:off x="2833513" y="-48600"/>
            <a:ext cx="472800" cy="284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40"/>
          <p:cNvCxnSpPr>
            <a:stCxn id="727" idx="0"/>
            <a:endCxn id="725" idx="2"/>
          </p:cNvCxnSpPr>
          <p:nvPr/>
        </p:nvCxnSpPr>
        <p:spPr>
          <a:xfrm rot="-5400000">
            <a:off x="3553204" y="671100"/>
            <a:ext cx="472800" cy="1409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40"/>
          <p:cNvCxnSpPr>
            <a:stCxn id="729" idx="0"/>
            <a:endCxn id="725" idx="2"/>
          </p:cNvCxnSpPr>
          <p:nvPr/>
        </p:nvCxnSpPr>
        <p:spPr>
          <a:xfrm flipH="1" rot="5400000">
            <a:off x="5697429" y="-63450"/>
            <a:ext cx="472800" cy="2878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40"/>
          <p:cNvSpPr/>
          <p:nvPr/>
        </p:nvSpPr>
        <p:spPr>
          <a:xfrm>
            <a:off x="1131163" y="205840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시작하기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4" name="Google Shape;734;p40"/>
          <p:cNvSpPr/>
          <p:nvPr/>
        </p:nvSpPr>
        <p:spPr>
          <a:xfrm>
            <a:off x="2570538" y="2058388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스캐너 - 제품 촬영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5" name="Google Shape;735;p40"/>
          <p:cNvSpPr/>
          <p:nvPr/>
        </p:nvSpPr>
        <p:spPr>
          <a:xfrm>
            <a:off x="2570550" y="2468225"/>
            <a:ext cx="1028400" cy="921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인식 제품 출력(메뉴명, 수량, 금액, 총수량, 총금액)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6" name="Google Shape;736;p40"/>
          <p:cNvSpPr/>
          <p:nvPr/>
        </p:nvSpPr>
        <p:spPr>
          <a:xfrm>
            <a:off x="2570538" y="3434250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직원호출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7" name="Google Shape;737;p40"/>
          <p:cNvSpPr/>
          <p:nvPr/>
        </p:nvSpPr>
        <p:spPr>
          <a:xfrm>
            <a:off x="3980213" y="2058388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회원여부확인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8" name="Google Shape;738;p40"/>
          <p:cNvSpPr/>
          <p:nvPr/>
        </p:nvSpPr>
        <p:spPr>
          <a:xfrm>
            <a:off x="3980213" y="2468213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포인트적립 진행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9" name="Google Shape;739;p40"/>
          <p:cNvSpPr/>
          <p:nvPr/>
        </p:nvSpPr>
        <p:spPr>
          <a:xfrm>
            <a:off x="3980225" y="2878054"/>
            <a:ext cx="1028400" cy="511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비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회원-</a:t>
            </a: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결제화면으로 이동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0" name="Google Shape;740;p40"/>
          <p:cNvSpPr/>
          <p:nvPr/>
        </p:nvSpPr>
        <p:spPr>
          <a:xfrm>
            <a:off x="5419625" y="2058401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결제수단 선택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1" name="Google Shape;741;p40"/>
          <p:cNvSpPr/>
          <p:nvPr/>
        </p:nvSpPr>
        <p:spPr>
          <a:xfrm>
            <a:off x="5419633" y="1612350"/>
            <a:ext cx="1028400" cy="365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결제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42" name="Google Shape;742;p40"/>
          <p:cNvCxnSpPr>
            <a:stCxn id="725" idx="2"/>
            <a:endCxn id="741" idx="0"/>
          </p:cNvCxnSpPr>
          <p:nvPr/>
        </p:nvCxnSpPr>
        <p:spPr>
          <a:xfrm flipH="1" rot="-5400000">
            <a:off x="4977725" y="656250"/>
            <a:ext cx="472800" cy="143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0"/>
          <p:cNvSpPr/>
          <p:nvPr/>
        </p:nvSpPr>
        <p:spPr>
          <a:xfrm>
            <a:off x="2570538" y="3844075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초기화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4" name="Google Shape;744;p40"/>
          <p:cNvSpPr/>
          <p:nvPr/>
        </p:nvSpPr>
        <p:spPr>
          <a:xfrm>
            <a:off x="5419625" y="2468226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카드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5" name="Google Shape;745;p40"/>
          <p:cNvSpPr/>
          <p:nvPr/>
        </p:nvSpPr>
        <p:spPr>
          <a:xfrm>
            <a:off x="5419625" y="2878051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간편결제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6" name="Google Shape;746;p40"/>
          <p:cNvSpPr/>
          <p:nvPr/>
        </p:nvSpPr>
        <p:spPr>
          <a:xfrm>
            <a:off x="6859025" y="2058401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결제내역 화면 출력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7" name="Google Shape;747;p40"/>
          <p:cNvSpPr/>
          <p:nvPr/>
        </p:nvSpPr>
        <p:spPr>
          <a:xfrm>
            <a:off x="6859025" y="2468226"/>
            <a:ext cx="10284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oto Sans KR"/>
                <a:ea typeface="Noto Sans KR"/>
                <a:cs typeface="Noto Sans KR"/>
                <a:sym typeface="Noto Sans KR"/>
              </a:rPr>
              <a:t>영수증 출력 여부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48" name="Google Shape;748;p40"/>
          <p:cNvCxnSpPr>
            <a:stCxn id="728" idx="0"/>
            <a:endCxn id="725" idx="2"/>
          </p:cNvCxnSpPr>
          <p:nvPr/>
        </p:nvCxnSpPr>
        <p:spPr>
          <a:xfrm rot="10800000">
            <a:off x="4494433" y="1139550"/>
            <a:ext cx="0" cy="4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1"/>
          <p:cNvSpPr txBox="1"/>
          <p:nvPr/>
        </p:nvSpPr>
        <p:spPr>
          <a:xfrm>
            <a:off x="3026825" y="2223825"/>
            <a:ext cx="2935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93939"/>
                </a:solidFill>
                <a:latin typeface="Noto Sans"/>
                <a:ea typeface="Noto Sans"/>
                <a:cs typeface="Noto Sans"/>
                <a:sym typeface="Noto Sans"/>
              </a:rPr>
              <a:t>감사합니다</a:t>
            </a:r>
            <a:endParaRPr b="1" sz="2900">
              <a:solidFill>
                <a:srgbClr val="39393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54" name="Google Shape;754;p41"/>
          <p:cNvSpPr/>
          <p:nvPr/>
        </p:nvSpPr>
        <p:spPr>
          <a:xfrm>
            <a:off x="3337275" y="1634850"/>
            <a:ext cx="2242800" cy="377100"/>
          </a:xfrm>
          <a:prstGeom prst="wedgeRoundRectCallout">
            <a:avLst>
              <a:gd fmla="val -6670" name="adj1"/>
              <a:gd fmla="val 78626" name="adj2"/>
              <a:gd fmla="val 0" name="adj3"/>
            </a:avLst>
          </a:prstGeom>
          <a:noFill/>
          <a:ln cap="flat" cmpd="sng" w="28575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D6C64"/>
                </a:solidFill>
                <a:latin typeface="Noto Sans"/>
                <a:ea typeface="Noto Sans"/>
                <a:cs typeface="Noto Sans"/>
                <a:sym typeface="Noto Sans"/>
              </a:rPr>
              <a:t>BreadScanso</a:t>
            </a:r>
            <a:endParaRPr sz="1600">
              <a:solidFill>
                <a:srgbClr val="6D6C64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55" name="Google Shape;755;p41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THANK YOU</a:t>
            </a:r>
            <a:endParaRPr b="1" sz="7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6" name="Google Shape;756;p41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PLAYDATA 36기 애널리스트</a:t>
            </a:r>
            <a:endParaRPr b="1" sz="7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2" name="Google Shape;72;p15"/>
          <p:cNvGrpSpPr/>
          <p:nvPr/>
        </p:nvGrpSpPr>
        <p:grpSpPr>
          <a:xfrm>
            <a:off x="866341" y="762429"/>
            <a:ext cx="4312968" cy="3728467"/>
            <a:chOff x="1207575" y="736025"/>
            <a:chExt cx="4570274" cy="3754751"/>
          </a:xfrm>
        </p:grpSpPr>
        <p:pic>
          <p:nvPicPr>
            <p:cNvPr id="73" name="Google Shape;73;p15" title="스크린샷 2025-03-10 234820.png"/>
            <p:cNvPicPr preferRelativeResize="0"/>
            <p:nvPr/>
          </p:nvPicPr>
          <p:blipFill rotWithShape="1">
            <a:blip r:embed="rId4">
              <a:alphaModFix/>
            </a:blip>
            <a:srcRect b="0" l="695" r="9" t="0"/>
            <a:stretch/>
          </p:blipFill>
          <p:spPr>
            <a:xfrm>
              <a:off x="1207575" y="736025"/>
              <a:ext cx="4570274" cy="2255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5" title="스크린샷 2025-03-10 234830.png"/>
            <p:cNvPicPr preferRelativeResize="0"/>
            <p:nvPr/>
          </p:nvPicPr>
          <p:blipFill rotWithShape="1">
            <a:blip r:embed="rId5">
              <a:alphaModFix/>
            </a:blip>
            <a:srcRect b="0" l="517" r="0" t="0"/>
            <a:stretch/>
          </p:blipFill>
          <p:spPr>
            <a:xfrm>
              <a:off x="1223725" y="2991250"/>
              <a:ext cx="4546800" cy="14995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15"/>
          <p:cNvGrpSpPr/>
          <p:nvPr/>
        </p:nvGrpSpPr>
        <p:grpSpPr>
          <a:xfrm>
            <a:off x="2654306" y="830025"/>
            <a:ext cx="224528" cy="149976"/>
            <a:chOff x="2303013" y="747487"/>
            <a:chExt cx="205800" cy="132010"/>
          </a:xfrm>
        </p:grpSpPr>
        <p:sp>
          <p:nvSpPr>
            <p:cNvPr id="76" name="Google Shape;76;p15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7" name="Google Shape;77;p15"/>
            <p:cNvSpPr txBox="1"/>
            <p:nvPr/>
          </p:nvSpPr>
          <p:spPr>
            <a:xfrm>
              <a:off x="2303013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3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sp>
        <p:nvSpPr>
          <p:cNvPr id="78" name="Google Shape;78;p15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메인홈화면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2464706" y="830025"/>
            <a:ext cx="224528" cy="149976"/>
            <a:chOff x="2303013" y="747487"/>
            <a:chExt cx="205800" cy="132010"/>
          </a:xfrm>
        </p:grpSpPr>
        <p:sp>
          <p:nvSpPr>
            <p:cNvPr id="80" name="Google Shape;80;p15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2303013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2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2231606" y="838500"/>
            <a:ext cx="224528" cy="149976"/>
            <a:chOff x="2303013" y="747487"/>
            <a:chExt cx="205800" cy="132010"/>
          </a:xfrm>
        </p:grpSpPr>
        <p:sp>
          <p:nvSpPr>
            <p:cNvPr id="83" name="Google Shape;83;p15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2303013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1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85" name="Google Shape;85;p15"/>
          <p:cNvGrpSpPr/>
          <p:nvPr/>
        </p:nvGrpSpPr>
        <p:grpSpPr>
          <a:xfrm>
            <a:off x="3251006" y="838500"/>
            <a:ext cx="224528" cy="149976"/>
            <a:chOff x="2303013" y="747487"/>
            <a:chExt cx="205800" cy="132010"/>
          </a:xfrm>
        </p:grpSpPr>
        <p:sp>
          <p:nvSpPr>
            <p:cNvPr id="86" name="Google Shape;86;p15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2303013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4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3412406" y="838500"/>
            <a:ext cx="224528" cy="149976"/>
            <a:chOff x="2303013" y="747487"/>
            <a:chExt cx="205800" cy="132010"/>
          </a:xfrm>
        </p:grpSpPr>
        <p:sp>
          <p:nvSpPr>
            <p:cNvPr id="89" name="Google Shape;89;p15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2303013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5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91" name="Google Shape;91;p15"/>
          <p:cNvGrpSpPr/>
          <p:nvPr/>
        </p:nvGrpSpPr>
        <p:grpSpPr>
          <a:xfrm>
            <a:off x="4656806" y="688525"/>
            <a:ext cx="224528" cy="149976"/>
            <a:chOff x="2303013" y="747487"/>
            <a:chExt cx="205800" cy="132010"/>
          </a:xfrm>
        </p:grpSpPr>
        <p:sp>
          <p:nvSpPr>
            <p:cNvPr id="92" name="Google Shape;92;p15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2303013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6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94" name="Google Shape;94;p15"/>
          <p:cNvGrpSpPr/>
          <p:nvPr/>
        </p:nvGrpSpPr>
        <p:grpSpPr>
          <a:xfrm>
            <a:off x="4864706" y="688525"/>
            <a:ext cx="224528" cy="149976"/>
            <a:chOff x="2303013" y="747487"/>
            <a:chExt cx="205800" cy="132010"/>
          </a:xfrm>
        </p:grpSpPr>
        <p:sp>
          <p:nvSpPr>
            <p:cNvPr id="95" name="Google Shape;95;p15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2303013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7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97" name="Google Shape;97;p15"/>
          <p:cNvGraphicFramePr/>
          <p:nvPr/>
        </p:nvGraphicFramePr>
        <p:xfrm>
          <a:off x="5403475" y="53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2612200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</a:t>
                      </a: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BreadScanso의 브랜드에 대한 소개를 보여주며, 모든 이용자가 볼 수 있음(인사말, 대표자명, 지점연락처, 지점주소, 히스토리)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지점별 매장 위치 정보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메뉴정보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(전체메뉴, 지점별, 신메뉴, 베스트메뉴)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이벤트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공지사항 및 Q&amp;A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공지사항 :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매니저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만 작성 가능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Q&amp;A : 회원 질문 작성 가능,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매니저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답변 작성 가능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회원 및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매니저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의 로그인 화면 이동</a:t>
                      </a:r>
                      <a:b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회원 : 로그인(ID, PW) → 이름, 마이페이지, 로그아웃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매니저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: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로그인(ID, PW) →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이름, KIOSK 매장페이지, 로그아웃 생성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소셜로그인 연동(구글, 네이버)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비회원을 위한 회원가입 화면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3026825" y="2132500"/>
            <a:ext cx="2935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93939"/>
                </a:solidFill>
                <a:latin typeface="Noto Sans"/>
                <a:ea typeface="Noto Sans"/>
                <a:cs typeface="Noto Sans"/>
                <a:sym typeface="Noto Sans"/>
              </a:rPr>
              <a:t>마이페이지</a:t>
            </a:r>
            <a:endParaRPr b="1" sz="2900">
              <a:solidFill>
                <a:srgbClr val="39393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528425" y="2828818"/>
            <a:ext cx="19320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393939"/>
                </a:solidFill>
                <a:latin typeface="Noto Sans"/>
                <a:ea typeface="Noto Sans"/>
                <a:cs typeface="Noto Sans"/>
                <a:sym typeface="Noto Sans"/>
              </a:rPr>
              <a:t>소비자</a:t>
            </a:r>
            <a:endParaRPr b="1" sz="2000">
              <a:solidFill>
                <a:srgbClr val="39393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3674975" y="4542225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</a:t>
            </a: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마이페이지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12" name="Google Shape;112;p17"/>
          <p:cNvGraphicFramePr/>
          <p:nvPr/>
        </p:nvGraphicFramePr>
        <p:xfrm>
          <a:off x="6012250" y="114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394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DBDBDB"/>
                    </a:solidFill>
                  </a:tcPr>
                </a:tc>
                <a:tc hMerge="1"/>
              </a:tr>
              <a:tr h="505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회원가입시 작성한 사용자의 프로필 및 이름을 보여줌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회원정보수정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34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비밀번호를 변경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05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사용자의 포인트 적립을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05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회원탈퇴를 원할 시 클릭하면 회원탈퇴 화면으로 이동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pSp>
        <p:nvGrpSpPr>
          <p:cNvPr id="113" name="Google Shape;113;p17"/>
          <p:cNvGrpSpPr/>
          <p:nvPr/>
        </p:nvGrpSpPr>
        <p:grpSpPr>
          <a:xfrm>
            <a:off x="657200" y="1190794"/>
            <a:ext cx="5092250" cy="2604950"/>
            <a:chOff x="657200" y="1190794"/>
            <a:chExt cx="5092250" cy="2604950"/>
          </a:xfrm>
        </p:grpSpPr>
        <p:grpSp>
          <p:nvGrpSpPr>
            <p:cNvPr id="114" name="Google Shape;114;p17"/>
            <p:cNvGrpSpPr/>
            <p:nvPr/>
          </p:nvGrpSpPr>
          <p:grpSpPr>
            <a:xfrm>
              <a:off x="657200" y="1190794"/>
              <a:ext cx="5092250" cy="2604950"/>
              <a:chOff x="657200" y="1190794"/>
              <a:chExt cx="5092250" cy="2604950"/>
            </a:xfrm>
          </p:grpSpPr>
          <p:pic>
            <p:nvPicPr>
              <p:cNvPr id="115" name="Google Shape;115;p17" title="스크린샷 2025-03-11 011028.png"/>
              <p:cNvPicPr preferRelativeResize="0"/>
              <p:nvPr/>
            </p:nvPicPr>
            <p:blipFill rotWithShape="1">
              <a:blip r:embed="rId4">
                <a:alphaModFix/>
              </a:blip>
              <a:srcRect b="52496" l="0" r="87370" t="0"/>
              <a:stretch/>
            </p:blipFill>
            <p:spPr>
              <a:xfrm>
                <a:off x="657200" y="1190800"/>
                <a:ext cx="932399" cy="1732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17" title="스크린샷 2025-03-11 003327.png"/>
              <p:cNvPicPr preferRelativeResize="0"/>
              <p:nvPr/>
            </p:nvPicPr>
            <p:blipFill rotWithShape="1">
              <a:blip r:embed="rId5">
                <a:alphaModFix/>
              </a:blip>
              <a:srcRect b="0" l="3260" r="0" t="5015"/>
              <a:stretch/>
            </p:blipFill>
            <p:spPr>
              <a:xfrm>
                <a:off x="1512550" y="1190794"/>
                <a:ext cx="4236900" cy="260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" name="Google Shape;117;p17"/>
              <p:cNvSpPr/>
              <p:nvPr/>
            </p:nvSpPr>
            <p:spPr>
              <a:xfrm>
                <a:off x="3209525" y="2034475"/>
                <a:ext cx="738900" cy="4845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" name="Google Shape;118;p17"/>
              <p:cNvGrpSpPr/>
              <p:nvPr/>
            </p:nvGrpSpPr>
            <p:grpSpPr>
              <a:xfrm>
                <a:off x="1869673" y="2032067"/>
                <a:ext cx="366941" cy="241024"/>
                <a:chOff x="2334168" y="747487"/>
                <a:chExt cx="205800" cy="132010"/>
              </a:xfrm>
            </p:grpSpPr>
            <p:sp>
              <p:nvSpPr>
                <p:cNvPr id="119" name="Google Shape;119;p17"/>
                <p:cNvSpPr/>
                <p:nvPr/>
              </p:nvSpPr>
              <p:spPr>
                <a:xfrm>
                  <a:off x="2345996" y="747487"/>
                  <a:ext cx="134400" cy="132000"/>
                </a:xfrm>
                <a:prstGeom prst="ellipse">
                  <a:avLst/>
                </a:prstGeom>
                <a:solidFill>
                  <a:srgbClr val="F14A4A">
                    <a:alpha val="698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sp>
              <p:nvSpPr>
                <p:cNvPr id="120" name="Google Shape;120;p17"/>
                <p:cNvSpPr txBox="1"/>
                <p:nvPr/>
              </p:nvSpPr>
              <p:spPr>
                <a:xfrm>
                  <a:off x="2334168" y="747497"/>
                  <a:ext cx="205800" cy="1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solidFill>
                        <a:schemeClr val="dk1"/>
                      </a:solidFill>
                    </a:rPr>
                    <a:t>1</a:t>
                  </a:r>
                  <a:endParaRPr sz="1300">
                    <a:solidFill>
                      <a:schemeClr val="dk1"/>
                    </a:solidFill>
                  </a:endParaRPr>
                </a:p>
              </p:txBody>
            </p:sp>
          </p:grpSp>
          <p:grpSp>
            <p:nvGrpSpPr>
              <p:cNvPr id="121" name="Google Shape;121;p17"/>
              <p:cNvGrpSpPr/>
              <p:nvPr/>
            </p:nvGrpSpPr>
            <p:grpSpPr>
              <a:xfrm>
                <a:off x="3174098" y="1967442"/>
                <a:ext cx="366941" cy="241024"/>
                <a:chOff x="2334168" y="747487"/>
                <a:chExt cx="205800" cy="132010"/>
              </a:xfrm>
            </p:grpSpPr>
            <p:sp>
              <p:nvSpPr>
                <p:cNvPr id="122" name="Google Shape;122;p17"/>
                <p:cNvSpPr/>
                <p:nvPr/>
              </p:nvSpPr>
              <p:spPr>
                <a:xfrm>
                  <a:off x="2345996" y="747487"/>
                  <a:ext cx="134400" cy="132000"/>
                </a:xfrm>
                <a:prstGeom prst="ellipse">
                  <a:avLst/>
                </a:prstGeom>
                <a:solidFill>
                  <a:srgbClr val="F14A4A">
                    <a:alpha val="698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sp>
              <p:nvSpPr>
                <p:cNvPr id="123" name="Google Shape;123;p17"/>
                <p:cNvSpPr txBox="1"/>
                <p:nvPr/>
              </p:nvSpPr>
              <p:spPr>
                <a:xfrm>
                  <a:off x="2334168" y="747497"/>
                  <a:ext cx="205800" cy="1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solidFill>
                        <a:schemeClr val="dk1"/>
                      </a:solidFill>
                    </a:rPr>
                    <a:t>4</a:t>
                  </a:r>
                  <a:endParaRPr sz="13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124" name="Google Shape;124;p17"/>
              <p:cNvSpPr/>
              <p:nvPr/>
            </p:nvSpPr>
            <p:spPr>
              <a:xfrm>
                <a:off x="1780550" y="1967450"/>
                <a:ext cx="1295100" cy="716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7"/>
              <p:cNvSpPr/>
              <p:nvPr/>
            </p:nvSpPr>
            <p:spPr>
              <a:xfrm>
                <a:off x="1599575" y="2798075"/>
                <a:ext cx="738900" cy="209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7"/>
              <p:cNvSpPr/>
              <p:nvPr/>
            </p:nvSpPr>
            <p:spPr>
              <a:xfrm>
                <a:off x="3209525" y="3331925"/>
                <a:ext cx="652800" cy="309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7" name="Google Shape;127;p17"/>
              <p:cNvGrpSpPr/>
              <p:nvPr/>
            </p:nvGrpSpPr>
            <p:grpSpPr>
              <a:xfrm>
                <a:off x="1482773" y="2683542"/>
                <a:ext cx="366941" cy="241024"/>
                <a:chOff x="2334168" y="747487"/>
                <a:chExt cx="205800" cy="132010"/>
              </a:xfrm>
            </p:grpSpPr>
            <p:sp>
              <p:nvSpPr>
                <p:cNvPr id="128" name="Google Shape;128;p17"/>
                <p:cNvSpPr/>
                <p:nvPr/>
              </p:nvSpPr>
              <p:spPr>
                <a:xfrm>
                  <a:off x="2345996" y="747487"/>
                  <a:ext cx="134400" cy="132000"/>
                </a:xfrm>
                <a:prstGeom prst="ellipse">
                  <a:avLst/>
                </a:prstGeom>
                <a:solidFill>
                  <a:srgbClr val="F14A4A">
                    <a:alpha val="698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sp>
              <p:nvSpPr>
                <p:cNvPr id="129" name="Google Shape;129;p17"/>
                <p:cNvSpPr txBox="1"/>
                <p:nvPr/>
              </p:nvSpPr>
              <p:spPr>
                <a:xfrm>
                  <a:off x="2334168" y="747497"/>
                  <a:ext cx="205800" cy="1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solidFill>
                        <a:schemeClr val="dk1"/>
                      </a:solidFill>
                    </a:rPr>
                    <a:t>2</a:t>
                  </a:r>
                  <a:endParaRPr sz="13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130" name="Google Shape;130;p17"/>
              <p:cNvSpPr/>
              <p:nvPr/>
            </p:nvSpPr>
            <p:spPr>
              <a:xfrm>
                <a:off x="2435200" y="2798075"/>
                <a:ext cx="738900" cy="209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1" name="Google Shape;131;p17"/>
              <p:cNvGrpSpPr/>
              <p:nvPr/>
            </p:nvGrpSpPr>
            <p:grpSpPr>
              <a:xfrm>
                <a:off x="2338473" y="2683554"/>
                <a:ext cx="366941" cy="241024"/>
                <a:chOff x="2334168" y="747487"/>
                <a:chExt cx="205800" cy="132010"/>
              </a:xfrm>
            </p:grpSpPr>
            <p:sp>
              <p:nvSpPr>
                <p:cNvPr id="132" name="Google Shape;132;p17"/>
                <p:cNvSpPr/>
                <p:nvPr/>
              </p:nvSpPr>
              <p:spPr>
                <a:xfrm>
                  <a:off x="2345996" y="747487"/>
                  <a:ext cx="134400" cy="132000"/>
                </a:xfrm>
                <a:prstGeom prst="ellipse">
                  <a:avLst/>
                </a:prstGeom>
                <a:solidFill>
                  <a:srgbClr val="F14A4A">
                    <a:alpha val="698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sp>
              <p:nvSpPr>
                <p:cNvPr id="133" name="Google Shape;133;p17"/>
                <p:cNvSpPr txBox="1"/>
                <p:nvPr/>
              </p:nvSpPr>
              <p:spPr>
                <a:xfrm>
                  <a:off x="2334168" y="747497"/>
                  <a:ext cx="205800" cy="1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solidFill>
                        <a:schemeClr val="dk1"/>
                      </a:solidFill>
                    </a:rPr>
                    <a:t>3</a:t>
                  </a:r>
                  <a:endParaRPr sz="1300">
                    <a:solidFill>
                      <a:schemeClr val="dk1"/>
                    </a:solidFill>
                  </a:endParaRPr>
                </a:p>
              </p:txBody>
            </p:sp>
          </p:grpSp>
          <p:pic>
            <p:nvPicPr>
              <p:cNvPr id="134" name="Google Shape;134;p17" title="스크린샷 2025-03-11 011028.png"/>
              <p:cNvPicPr preferRelativeResize="0"/>
              <p:nvPr/>
            </p:nvPicPr>
            <p:blipFill rotWithShape="1">
              <a:blip r:embed="rId4">
                <a:alphaModFix/>
              </a:blip>
              <a:srcRect b="85257" l="89547" r="0" t="0"/>
              <a:stretch/>
            </p:blipFill>
            <p:spPr>
              <a:xfrm>
                <a:off x="4928225" y="1263925"/>
                <a:ext cx="595551" cy="4149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5" name="Google Shape;135;p17"/>
              <p:cNvGrpSpPr/>
              <p:nvPr/>
            </p:nvGrpSpPr>
            <p:grpSpPr>
              <a:xfrm>
                <a:off x="3103173" y="3217542"/>
                <a:ext cx="366941" cy="241011"/>
                <a:chOff x="2337099" y="747487"/>
                <a:chExt cx="205800" cy="132003"/>
              </a:xfrm>
            </p:grpSpPr>
            <p:sp>
              <p:nvSpPr>
                <p:cNvPr id="136" name="Google Shape;136;p17"/>
                <p:cNvSpPr/>
                <p:nvPr/>
              </p:nvSpPr>
              <p:spPr>
                <a:xfrm>
                  <a:off x="2345996" y="747487"/>
                  <a:ext cx="134400" cy="132000"/>
                </a:xfrm>
                <a:prstGeom prst="ellipse">
                  <a:avLst/>
                </a:prstGeom>
                <a:solidFill>
                  <a:srgbClr val="F14A4A">
                    <a:alpha val="698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sp>
              <p:nvSpPr>
                <p:cNvPr id="137" name="Google Shape;137;p17"/>
                <p:cNvSpPr txBox="1"/>
                <p:nvPr/>
              </p:nvSpPr>
              <p:spPr>
                <a:xfrm>
                  <a:off x="2337099" y="747490"/>
                  <a:ext cx="205800" cy="1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solidFill>
                        <a:schemeClr val="dk1"/>
                      </a:solidFill>
                    </a:rPr>
                    <a:t>5</a:t>
                  </a:r>
                  <a:endParaRPr sz="1300">
                    <a:solidFill>
                      <a:schemeClr val="dk1"/>
                    </a:solidFill>
                  </a:endParaRPr>
                </a:p>
              </p:txBody>
            </p:sp>
          </p:grpSp>
        </p:grpSp>
        <p:sp>
          <p:nvSpPr>
            <p:cNvPr id="138" name="Google Shape;138;p17"/>
            <p:cNvSpPr/>
            <p:nvPr/>
          </p:nvSpPr>
          <p:spPr>
            <a:xfrm>
              <a:off x="657200" y="2922100"/>
              <a:ext cx="856800" cy="87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마이페이지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44" name="Google Shape;144;p18"/>
          <p:cNvGraphicFramePr/>
          <p:nvPr/>
        </p:nvGraphicFramePr>
        <p:xfrm>
          <a:off x="6002488" y="154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회원가입시 작성한 사용자의 정보를 보여주며 수정할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(‘*’표시가 있는 부분은 필수로 입력해야 변경 가능)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비밀번호를 입력한 후 확인(인증) - 새 비밀번호 입력 - 새 비밀번호 재입력 - 변경하기를 누르면 변경처리됨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(비밀번호는 영문자+숫자+특수문자 포함 4~12자 입력)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5" name="Google Shape;145;p18"/>
          <p:cNvSpPr txBox="1"/>
          <p:nvPr/>
        </p:nvSpPr>
        <p:spPr>
          <a:xfrm>
            <a:off x="3674975" y="4542225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6" name="Google Shape;146;p18" title="스크린샷 2025-03-11 011028.png"/>
          <p:cNvPicPr preferRelativeResize="0"/>
          <p:nvPr/>
        </p:nvPicPr>
        <p:blipFill rotWithShape="1">
          <a:blip r:embed="rId4">
            <a:alphaModFix/>
          </a:blip>
          <a:srcRect b="44308" l="0" r="88572" t="0"/>
          <a:stretch/>
        </p:blipFill>
        <p:spPr>
          <a:xfrm>
            <a:off x="648875" y="878350"/>
            <a:ext cx="957301" cy="23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590400" y="1672575"/>
            <a:ext cx="851400" cy="43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8" title="스크린샷 2025-03-11 00333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9175" y="920300"/>
            <a:ext cx="3413451" cy="19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 title="스크린샷 2025-03-11 00335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0363" y="2977339"/>
            <a:ext cx="1751064" cy="16099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8"/>
          <p:cNvCxnSpPr/>
          <p:nvPr/>
        </p:nvCxnSpPr>
        <p:spPr>
          <a:xfrm>
            <a:off x="2025988" y="2956900"/>
            <a:ext cx="3499800" cy="930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8"/>
          <p:cNvSpPr/>
          <p:nvPr/>
        </p:nvSpPr>
        <p:spPr>
          <a:xfrm>
            <a:off x="2025925" y="1242900"/>
            <a:ext cx="3413400" cy="157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3037900" y="3263350"/>
            <a:ext cx="1501500" cy="1323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3279962" y="2956217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54" name="Google Shape;154;p18"/>
          <p:cNvSpPr txBox="1"/>
          <p:nvPr/>
        </p:nvSpPr>
        <p:spPr>
          <a:xfrm>
            <a:off x="3265348" y="2956235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3371287" y="920292"/>
            <a:ext cx="239700" cy="240900"/>
          </a:xfrm>
          <a:prstGeom prst="ellipse">
            <a:avLst/>
          </a:prstGeom>
          <a:solidFill>
            <a:srgbClr val="F14A4A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56" name="Google Shape;156;p18"/>
          <p:cNvSpPr txBox="1"/>
          <p:nvPr/>
        </p:nvSpPr>
        <p:spPr>
          <a:xfrm>
            <a:off x="3356673" y="920310"/>
            <a:ext cx="36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5915375" y="1256400"/>
            <a:ext cx="24381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회원정보-회원정보수정/비밀번호변경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/>
        </p:nvSpPr>
        <p:spPr>
          <a:xfrm>
            <a:off x="3674975" y="4547850"/>
            <a:ext cx="16389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마이페이지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64" name="Google Shape;164;p19"/>
          <p:cNvGraphicFramePr/>
          <p:nvPr/>
        </p:nvGraphicFramePr>
        <p:xfrm>
          <a:off x="6169025" y="117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사용자의 포인트적립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및 포인트 사용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내역을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사용자의 구매/취소내역을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구매 매장명, 총수량, 총금액, 적립포인트, 결제수단(카드/간편결제)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 기간 설정하여 확인 가능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결제일시를 클릭하면 해당 날짜에 구매한 정보를 전자영수증으로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취소내역만 확인할 수 있으며, 결제일시 클릭 시 전자영수증으로도 확인할 수 있음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65" name="Google Shape;165;p19" title="스크린샷 2025-03-11 011028.png"/>
          <p:cNvPicPr preferRelativeResize="0"/>
          <p:nvPr/>
        </p:nvPicPr>
        <p:blipFill rotWithShape="1">
          <a:blip r:embed="rId4">
            <a:alphaModFix/>
          </a:blip>
          <a:srcRect b="44308" l="0" r="88572" t="0"/>
          <a:stretch/>
        </p:blipFill>
        <p:spPr>
          <a:xfrm>
            <a:off x="648875" y="878350"/>
            <a:ext cx="957301" cy="23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612125" y="2068375"/>
            <a:ext cx="851400" cy="46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9" title="스크린샷 2025-03-11 00340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487" y="798750"/>
            <a:ext cx="3520250" cy="15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title="스크린샷 2025-03-11 00341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5478" y="2428051"/>
            <a:ext cx="3520259" cy="1803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9"/>
          <p:cNvCxnSpPr/>
          <p:nvPr/>
        </p:nvCxnSpPr>
        <p:spPr>
          <a:xfrm>
            <a:off x="2175800" y="2426225"/>
            <a:ext cx="3499800" cy="930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/>
          <p:nvPr/>
        </p:nvSpPr>
        <p:spPr>
          <a:xfrm>
            <a:off x="2192363" y="1013525"/>
            <a:ext cx="3447900" cy="131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19"/>
          <p:cNvGrpSpPr/>
          <p:nvPr/>
        </p:nvGrpSpPr>
        <p:grpSpPr>
          <a:xfrm>
            <a:off x="3508886" y="798742"/>
            <a:ext cx="366941" cy="241024"/>
            <a:chOff x="2334168" y="747487"/>
            <a:chExt cx="205800" cy="132010"/>
          </a:xfrm>
        </p:grpSpPr>
        <p:sp>
          <p:nvSpPr>
            <p:cNvPr id="172" name="Google Shape;172;p19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173" name="Google Shape;173;p19"/>
            <p:cNvSpPr txBox="1"/>
            <p:nvPr/>
          </p:nvSpPr>
          <p:spPr>
            <a:xfrm>
              <a:off x="2334168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1"/>
                  </a:solidFill>
                </a:rPr>
                <a:t>1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174" name="Google Shape;174;p19"/>
          <p:cNvGrpSpPr/>
          <p:nvPr/>
        </p:nvGrpSpPr>
        <p:grpSpPr>
          <a:xfrm>
            <a:off x="3473086" y="2451329"/>
            <a:ext cx="366941" cy="241024"/>
            <a:chOff x="2334168" y="747487"/>
            <a:chExt cx="205800" cy="132010"/>
          </a:xfrm>
        </p:grpSpPr>
        <p:sp>
          <p:nvSpPr>
            <p:cNvPr id="175" name="Google Shape;175;p19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2334168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1"/>
                  </a:solidFill>
                </a:rPr>
                <a:t>2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sp>
        <p:nvSpPr>
          <p:cNvPr id="177" name="Google Shape;177;p19"/>
          <p:cNvSpPr/>
          <p:nvPr/>
        </p:nvSpPr>
        <p:spPr>
          <a:xfrm>
            <a:off x="4534113" y="2692350"/>
            <a:ext cx="459300" cy="12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9" title="스크린샷 2025-03-11 094424.png"/>
          <p:cNvPicPr preferRelativeResize="0"/>
          <p:nvPr/>
        </p:nvPicPr>
        <p:blipFill rotWithShape="1">
          <a:blip r:embed="rId7">
            <a:alphaModFix/>
          </a:blip>
          <a:srcRect b="0" l="0" r="0" t="20565"/>
          <a:stretch/>
        </p:blipFill>
        <p:spPr>
          <a:xfrm>
            <a:off x="3768050" y="3305851"/>
            <a:ext cx="2210526" cy="75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3799125" y="3305850"/>
            <a:ext cx="2159400" cy="75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2485538" y="2919425"/>
            <a:ext cx="426000" cy="12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19" title="스크린샷 2025-03-11 003421.png"/>
          <p:cNvPicPr preferRelativeResize="0"/>
          <p:nvPr/>
        </p:nvPicPr>
        <p:blipFill rotWithShape="1">
          <a:blip r:embed="rId8">
            <a:alphaModFix/>
          </a:blip>
          <a:srcRect b="7091" l="7047" r="5302" t="6642"/>
          <a:stretch/>
        </p:blipFill>
        <p:spPr>
          <a:xfrm>
            <a:off x="1846575" y="3478550"/>
            <a:ext cx="1384200" cy="101539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1846575" y="3478550"/>
            <a:ext cx="1384200" cy="101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2269561" y="3350629"/>
            <a:ext cx="366941" cy="241024"/>
            <a:chOff x="2334168" y="747487"/>
            <a:chExt cx="205800" cy="132010"/>
          </a:xfrm>
        </p:grpSpPr>
        <p:sp>
          <p:nvSpPr>
            <p:cNvPr id="184" name="Google Shape;184;p19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185" name="Google Shape;185;p19"/>
            <p:cNvSpPr txBox="1"/>
            <p:nvPr/>
          </p:nvSpPr>
          <p:spPr>
            <a:xfrm>
              <a:off x="2334168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1"/>
                  </a:solidFill>
                </a:rPr>
                <a:t>3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cxnSp>
        <p:nvCxnSpPr>
          <p:cNvPr id="186" name="Google Shape;186;p19"/>
          <p:cNvCxnSpPr/>
          <p:nvPr/>
        </p:nvCxnSpPr>
        <p:spPr>
          <a:xfrm flipH="1" rot="-5400000">
            <a:off x="2519613" y="3202738"/>
            <a:ext cx="490500" cy="24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87" name="Google Shape;187;p19"/>
          <p:cNvGrpSpPr/>
          <p:nvPr/>
        </p:nvGrpSpPr>
        <p:grpSpPr>
          <a:xfrm>
            <a:off x="4513394" y="3178636"/>
            <a:ext cx="413227" cy="288163"/>
            <a:chOff x="2345996" y="747487"/>
            <a:chExt cx="205801" cy="132021"/>
          </a:xfrm>
        </p:grpSpPr>
        <p:sp>
          <p:nvSpPr>
            <p:cNvPr id="188" name="Google Shape;188;p19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189" name="Google Shape;189;p19"/>
            <p:cNvSpPr txBox="1"/>
            <p:nvPr/>
          </p:nvSpPr>
          <p:spPr>
            <a:xfrm>
              <a:off x="2345997" y="747508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1"/>
                  </a:solidFill>
                </a:rPr>
                <a:t>4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cxnSp>
        <p:nvCxnSpPr>
          <p:cNvPr id="190" name="Google Shape;190;p19"/>
          <p:cNvCxnSpPr>
            <a:stCxn id="177" idx="2"/>
          </p:cNvCxnSpPr>
          <p:nvPr/>
        </p:nvCxnSpPr>
        <p:spPr>
          <a:xfrm flipH="1" rot="-5400000">
            <a:off x="4655163" y="2927850"/>
            <a:ext cx="621300" cy="404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1" name="Google Shape;191;p19"/>
          <p:cNvSpPr txBox="1"/>
          <p:nvPr/>
        </p:nvSpPr>
        <p:spPr>
          <a:xfrm>
            <a:off x="6169025" y="885375"/>
            <a:ext cx="2274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포인트적립금, 구매/취소내역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20"/>
          <p:cNvGraphicFramePr/>
          <p:nvPr/>
        </p:nvGraphicFramePr>
        <p:xfrm>
          <a:off x="6223425" y="15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{A9260A97-D2D9-4BD1-B18E-3ECD7332412C}</a:tableStyleId>
              </a:tblPr>
              <a:tblGrid>
                <a:gridCol w="382850"/>
                <a:gridCol w="1891925"/>
              </a:tblGrid>
              <a:tr h="33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Description</a:t>
                      </a:r>
                      <a:endParaRPr sz="1100"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T="91425" marB="91425" marR="91425" marL="91425" anchor="ctr">
                    <a:solidFill>
                      <a:srgbClr val="EDEDED"/>
                    </a:solidFill>
                  </a:tcPr>
                </a:tc>
                <a:tc hMerge="1"/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회원탈퇴 시 현재 비밀번호를 입력하여 인증해야함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3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비밀번호 확인 후 회원탈퇴 사유를 클릭 및 작성 후 탈퇴 버튼을 누르면 탈퇴안내 모달이 나오고 확인을 누르면 최종적으로 탈퇴가 완료됨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7" name="Google Shape;197;p20" title="스크린샷 2025-03-11 01385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000" y="1755425"/>
            <a:ext cx="1500294" cy="18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975" y="2044788"/>
            <a:ext cx="1987925" cy="8387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 flipH="1">
            <a:off x="2032575" y="2126925"/>
            <a:ext cx="1685700" cy="63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 flipH="1">
            <a:off x="4175313" y="1633438"/>
            <a:ext cx="1685700" cy="192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20"/>
          <p:cNvGrpSpPr/>
          <p:nvPr/>
        </p:nvGrpSpPr>
        <p:grpSpPr>
          <a:xfrm>
            <a:off x="2499173" y="2126917"/>
            <a:ext cx="366941" cy="241024"/>
            <a:chOff x="2334168" y="747487"/>
            <a:chExt cx="205800" cy="132010"/>
          </a:xfrm>
        </p:grpSpPr>
        <p:sp>
          <p:nvSpPr>
            <p:cNvPr id="202" name="Google Shape;202;p20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203" name="Google Shape;203;p20"/>
            <p:cNvSpPr txBox="1"/>
            <p:nvPr/>
          </p:nvSpPr>
          <p:spPr>
            <a:xfrm>
              <a:off x="2334168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1"/>
                  </a:solidFill>
                </a:rPr>
                <a:t>5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204" name="Google Shape;204;p20"/>
          <p:cNvGrpSpPr/>
          <p:nvPr/>
        </p:nvGrpSpPr>
        <p:grpSpPr>
          <a:xfrm>
            <a:off x="4549236" y="1674754"/>
            <a:ext cx="366941" cy="241024"/>
            <a:chOff x="2334168" y="747487"/>
            <a:chExt cx="205800" cy="132010"/>
          </a:xfrm>
        </p:grpSpPr>
        <p:sp>
          <p:nvSpPr>
            <p:cNvPr id="205" name="Google Shape;205;p20"/>
            <p:cNvSpPr/>
            <p:nvPr/>
          </p:nvSpPr>
          <p:spPr>
            <a:xfrm>
              <a:off x="2345996" y="747487"/>
              <a:ext cx="134400" cy="132000"/>
            </a:xfrm>
            <a:prstGeom prst="ellipse">
              <a:avLst/>
            </a:prstGeom>
            <a:solidFill>
              <a:srgbClr val="F14A4A">
                <a:alpha val="698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206" name="Google Shape;206;p20"/>
            <p:cNvSpPr txBox="1"/>
            <p:nvPr/>
          </p:nvSpPr>
          <p:spPr>
            <a:xfrm>
              <a:off x="2334168" y="747497"/>
              <a:ext cx="205800" cy="1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1"/>
                  </a:solidFill>
                </a:rPr>
                <a:t>6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pic>
        <p:nvPicPr>
          <p:cNvPr id="207" name="Google Shape;207;p20" title="스크린샷 2025-03-11 011028.png"/>
          <p:cNvPicPr preferRelativeResize="0"/>
          <p:nvPr/>
        </p:nvPicPr>
        <p:blipFill rotWithShape="1">
          <a:blip r:embed="rId6">
            <a:alphaModFix/>
          </a:blip>
          <a:srcRect b="44308" l="0" r="88572" t="0"/>
          <a:stretch/>
        </p:blipFill>
        <p:spPr>
          <a:xfrm>
            <a:off x="648875" y="878350"/>
            <a:ext cx="957301" cy="23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/>
          <p:nvPr/>
        </p:nvSpPr>
        <p:spPr>
          <a:xfrm>
            <a:off x="612125" y="2507525"/>
            <a:ext cx="851400" cy="17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 - 마이페이지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1" name="Google Shape;211;p20"/>
          <p:cNvCxnSpPr/>
          <p:nvPr/>
        </p:nvCxnSpPr>
        <p:spPr>
          <a:xfrm>
            <a:off x="3559750" y="2576400"/>
            <a:ext cx="735600" cy="400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2" name="Google Shape;212;p20"/>
          <p:cNvSpPr txBox="1"/>
          <p:nvPr/>
        </p:nvSpPr>
        <p:spPr>
          <a:xfrm>
            <a:off x="6471188" y="1293175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회원탈퇴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/>
        </p:nvSpPr>
        <p:spPr>
          <a:xfrm>
            <a:off x="3674975" y="45343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BREADSCANSO</a:t>
            </a:r>
            <a:endParaRPr b="1" sz="7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3674975" y="331650"/>
            <a:ext cx="16389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화면흐름도</a:t>
            </a:r>
            <a:endParaRPr b="1"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3026825" y="2132500"/>
            <a:ext cx="2935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393939"/>
                </a:solidFill>
                <a:latin typeface="Noto Sans"/>
                <a:ea typeface="Noto Sans"/>
                <a:cs typeface="Noto Sans"/>
                <a:sym typeface="Noto Sans"/>
              </a:rPr>
              <a:t>매장</a:t>
            </a:r>
            <a:r>
              <a:rPr b="1" lang="ko" sz="2700">
                <a:solidFill>
                  <a:srgbClr val="393939"/>
                </a:solidFill>
                <a:latin typeface="Noto Sans"/>
                <a:ea typeface="Noto Sans"/>
                <a:cs typeface="Noto Sans"/>
                <a:sym typeface="Noto Sans"/>
              </a:rPr>
              <a:t>페이지</a:t>
            </a:r>
            <a:endParaRPr b="1" sz="2900">
              <a:solidFill>
                <a:srgbClr val="39393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3528425" y="2828818"/>
            <a:ext cx="19320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393939"/>
                </a:solidFill>
                <a:latin typeface="Noto Sans"/>
                <a:ea typeface="Noto Sans"/>
                <a:cs typeface="Noto Sans"/>
                <a:sym typeface="Noto Sans"/>
              </a:rPr>
              <a:t>매니저</a:t>
            </a:r>
            <a:endParaRPr b="1" sz="2000">
              <a:solidFill>
                <a:srgbClr val="39393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